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4"/>
  </p:notesMasterIdLst>
  <p:sldIdLst>
    <p:sldId id="258" r:id="rId5"/>
    <p:sldId id="260" r:id="rId6"/>
    <p:sldId id="286" r:id="rId7"/>
    <p:sldId id="257" r:id="rId8"/>
    <p:sldId id="261" r:id="rId9"/>
    <p:sldId id="262" r:id="rId10"/>
    <p:sldId id="263" r:id="rId11"/>
    <p:sldId id="264" r:id="rId12"/>
    <p:sldId id="277" r:id="rId13"/>
    <p:sldId id="278" r:id="rId14"/>
    <p:sldId id="275" r:id="rId15"/>
    <p:sldId id="272" r:id="rId16"/>
    <p:sldId id="281" r:id="rId17"/>
    <p:sldId id="290" r:id="rId18"/>
    <p:sldId id="291" r:id="rId19"/>
    <p:sldId id="280" r:id="rId20"/>
    <p:sldId id="289" r:id="rId21"/>
    <p:sldId id="282" r:id="rId22"/>
    <p:sldId id="284" r:id="rId23"/>
    <p:sldId id="285" r:id="rId24"/>
    <p:sldId id="265" r:id="rId25"/>
    <p:sldId id="266" r:id="rId26"/>
    <p:sldId id="267" r:id="rId27"/>
    <p:sldId id="268" r:id="rId28"/>
    <p:sldId id="269" r:id="rId29"/>
    <p:sldId id="270" r:id="rId30"/>
    <p:sldId id="271" r:id="rId31"/>
    <p:sldId id="283" r:id="rId32"/>
    <p:sldId id="287"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5B34D3-708D-DE4D-B910-892720857DA4}" v="176" dt="2020-02-09T20:48:58.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46"/>
    <p:restoredTop sz="75676"/>
  </p:normalViewPr>
  <p:slideViewPr>
    <p:cSldViewPr>
      <p:cViewPr varScale="1">
        <p:scale>
          <a:sx n="89" d="100"/>
          <a:sy n="89" d="100"/>
        </p:scale>
        <p:origin x="1860"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D85AF-3CCD-4443-8635-030B50E45AAB}" type="doc">
      <dgm:prSet loTypeId="urn:microsoft.com/office/officeart/2005/8/layout/cycle2" loCatId="cycle" qsTypeId="urn:microsoft.com/office/officeart/2005/8/quickstyle/simple1" qsCatId="simple" csTypeId="urn:microsoft.com/office/officeart/2005/8/colors/colorful4" csCatId="colorful" phldr="1"/>
      <dgm:spPr/>
      <dgm:t>
        <a:bodyPr/>
        <a:lstStyle/>
        <a:p>
          <a:endParaRPr lang="en-GB"/>
        </a:p>
      </dgm:t>
    </dgm:pt>
    <dgm:pt modelId="{EB8124A2-5BB2-4657-9D3F-8182B99E2C55}">
      <dgm:prSet phldrT="[Text]"/>
      <dgm:spPr>
        <a:xfrm>
          <a:off x="3344271" y="0"/>
          <a:ext cx="1561132" cy="1561132"/>
        </a:xfrm>
        <a:prstGeom prst="ellipse">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GB" b="1">
              <a:solidFill>
                <a:sysClr val="window" lastClr="FFFFFF"/>
              </a:solidFill>
              <a:latin typeface="Calibri"/>
              <a:ea typeface="+mn-ea"/>
              <a:cs typeface="+mn-cs"/>
            </a:rPr>
            <a:t>Thoughts</a:t>
          </a:r>
          <a:endParaRPr lang="en-GB">
            <a:solidFill>
              <a:sysClr val="window" lastClr="FFFFFF"/>
            </a:solidFill>
            <a:latin typeface="Calibri"/>
            <a:ea typeface="+mn-ea"/>
            <a:cs typeface="+mn-cs"/>
          </a:endParaRPr>
        </a:p>
      </dgm:t>
    </dgm:pt>
    <dgm:pt modelId="{6A34CFFD-C249-4074-9D8C-BAE652F0D2EC}" type="parTrans" cxnId="{8D2B4A33-5380-4351-BCB1-A9195FC5E3B3}">
      <dgm:prSet/>
      <dgm:spPr/>
      <dgm:t>
        <a:bodyPr/>
        <a:lstStyle/>
        <a:p>
          <a:endParaRPr lang="en-GB"/>
        </a:p>
      </dgm:t>
    </dgm:pt>
    <dgm:pt modelId="{FFDF1992-EC33-4969-9630-FFC9C9371B92}" type="sibTrans" cxnId="{8D2B4A33-5380-4351-BCB1-A9195FC5E3B3}">
      <dgm:prSet/>
      <dgm:spPr>
        <a:xfrm rot="2711438">
          <a:off x="4573908" y="1337787"/>
          <a:ext cx="732298" cy="526882"/>
        </a:xfrm>
        <a:prstGeom prst="leftRightArrow">
          <a:avLst/>
        </a:prstGeom>
        <a:solidFill>
          <a:srgbClr val="8064A2">
            <a:hueOff val="0"/>
            <a:satOff val="0"/>
            <a:lumOff val="0"/>
            <a:alphaOff val="0"/>
          </a:srgbClr>
        </a:solidFill>
        <a:ln>
          <a:noFill/>
        </a:ln>
        <a:effectLst/>
      </dgm:spPr>
      <dgm:t>
        <a:bodyPr/>
        <a:lstStyle/>
        <a:p>
          <a:endParaRPr lang="en-GB">
            <a:solidFill>
              <a:sysClr val="window" lastClr="FFFFFF"/>
            </a:solidFill>
            <a:latin typeface="Calibri"/>
            <a:ea typeface="+mn-ea"/>
            <a:cs typeface="+mn-cs"/>
          </a:endParaRPr>
        </a:p>
      </dgm:t>
    </dgm:pt>
    <dgm:pt modelId="{8C67811B-2B11-461B-9B26-AC0DCAB138DC}">
      <dgm:prSet phldrT="[Text]"/>
      <dgm:spPr>
        <a:xfrm>
          <a:off x="4991109" y="1657833"/>
          <a:ext cx="1561132" cy="1561132"/>
        </a:xfrm>
        <a:prstGeom prst="ellipse">
          <a:avLst/>
        </a:prstGeom>
        <a:solidFill>
          <a:srgbClr val="8064A2">
            <a:hueOff val="-1488257"/>
            <a:satOff val="8966"/>
            <a:lumOff val="719"/>
            <a:alphaOff val="0"/>
          </a:srgbClr>
        </a:solidFill>
        <a:ln w="25400" cap="flat" cmpd="sng" algn="ctr">
          <a:solidFill>
            <a:sysClr val="window" lastClr="FFFFFF">
              <a:hueOff val="0"/>
              <a:satOff val="0"/>
              <a:lumOff val="0"/>
              <a:alphaOff val="0"/>
            </a:sysClr>
          </a:solidFill>
          <a:prstDash val="solid"/>
        </a:ln>
        <a:effectLst/>
      </dgm:spPr>
      <dgm:t>
        <a:bodyPr/>
        <a:lstStyle/>
        <a:p>
          <a:r>
            <a:rPr lang="en-GB" b="1">
              <a:solidFill>
                <a:sysClr val="window" lastClr="FFFFFF"/>
              </a:solidFill>
              <a:latin typeface="Calibri"/>
              <a:ea typeface="+mn-ea"/>
              <a:cs typeface="+mn-cs"/>
            </a:rPr>
            <a:t>Feelings</a:t>
          </a:r>
          <a:endParaRPr lang="en-GB">
            <a:solidFill>
              <a:sysClr val="window" lastClr="FFFFFF"/>
            </a:solidFill>
            <a:latin typeface="Calibri"/>
            <a:ea typeface="+mn-ea"/>
            <a:cs typeface="+mn-cs"/>
          </a:endParaRPr>
        </a:p>
      </dgm:t>
    </dgm:pt>
    <dgm:pt modelId="{45CB6A17-95E1-496B-9190-8F22D902A95C}" type="parTrans" cxnId="{91D5327B-A84B-4D2E-A5B2-4EB5ED11A13D}">
      <dgm:prSet/>
      <dgm:spPr/>
      <dgm:t>
        <a:bodyPr/>
        <a:lstStyle/>
        <a:p>
          <a:endParaRPr lang="en-GB"/>
        </a:p>
      </dgm:t>
    </dgm:pt>
    <dgm:pt modelId="{D64C569E-2EA8-490F-8534-576997CC6C9F}" type="sibTrans" cxnId="{91D5327B-A84B-4D2E-A5B2-4EB5ED11A13D}">
      <dgm:prSet/>
      <dgm:spPr>
        <a:xfrm rot="8100000">
          <a:off x="4532245" y="2995101"/>
          <a:ext cx="838573" cy="526882"/>
        </a:xfrm>
        <a:prstGeom prst="leftRightArrow">
          <a:avLst/>
        </a:prstGeom>
        <a:solidFill>
          <a:srgbClr val="8064A2">
            <a:hueOff val="-1488257"/>
            <a:satOff val="8966"/>
            <a:lumOff val="719"/>
            <a:alphaOff val="0"/>
          </a:srgbClr>
        </a:solidFill>
        <a:ln>
          <a:noFill/>
        </a:ln>
        <a:effectLst/>
      </dgm:spPr>
      <dgm:t>
        <a:bodyPr/>
        <a:lstStyle/>
        <a:p>
          <a:endParaRPr lang="en-GB">
            <a:solidFill>
              <a:sysClr val="window" lastClr="FFFFFF"/>
            </a:solidFill>
            <a:latin typeface="Calibri"/>
            <a:ea typeface="+mn-ea"/>
            <a:cs typeface="+mn-cs"/>
          </a:endParaRPr>
        </a:p>
      </dgm:t>
    </dgm:pt>
    <dgm:pt modelId="{E0DFADE1-BC2C-4928-8ABC-C3EF041C7332}">
      <dgm:prSet phldrT="[Text]"/>
      <dgm:spPr>
        <a:xfrm>
          <a:off x="3334233" y="3314709"/>
          <a:ext cx="1561132" cy="1561132"/>
        </a:xfrm>
        <a:prstGeom prst="ellipse">
          <a:avLst/>
        </a:prstGeom>
        <a:solidFill>
          <a:srgbClr val="8064A2">
            <a:hueOff val="-2976513"/>
            <a:satOff val="17933"/>
            <a:lumOff val="1437"/>
            <a:alphaOff val="0"/>
          </a:srgbClr>
        </a:solidFill>
        <a:ln w="25400" cap="flat" cmpd="sng" algn="ctr">
          <a:solidFill>
            <a:sysClr val="window" lastClr="FFFFFF">
              <a:hueOff val="0"/>
              <a:satOff val="0"/>
              <a:lumOff val="0"/>
              <a:alphaOff val="0"/>
            </a:sysClr>
          </a:solidFill>
          <a:prstDash val="solid"/>
        </a:ln>
        <a:effectLst/>
      </dgm:spPr>
      <dgm:t>
        <a:bodyPr/>
        <a:lstStyle/>
        <a:p>
          <a:r>
            <a:rPr lang="en-GB" b="1">
              <a:solidFill>
                <a:sysClr val="window" lastClr="FFFFFF"/>
              </a:solidFill>
              <a:latin typeface="Calibri"/>
              <a:ea typeface="+mn-ea"/>
              <a:cs typeface="+mn-cs"/>
            </a:rPr>
            <a:t>Physiological Changes</a:t>
          </a:r>
          <a:endParaRPr lang="en-GB">
            <a:solidFill>
              <a:sysClr val="window" lastClr="FFFFFF"/>
            </a:solidFill>
            <a:latin typeface="Calibri"/>
            <a:ea typeface="+mn-ea"/>
            <a:cs typeface="+mn-cs"/>
          </a:endParaRPr>
        </a:p>
      </dgm:t>
    </dgm:pt>
    <dgm:pt modelId="{766168FD-8D10-4A63-879C-49D6483A426E}" type="parTrans" cxnId="{BF37669F-5C29-4276-AC14-06A6F9F91A68}">
      <dgm:prSet/>
      <dgm:spPr/>
      <dgm:t>
        <a:bodyPr/>
        <a:lstStyle/>
        <a:p>
          <a:endParaRPr lang="en-GB"/>
        </a:p>
      </dgm:t>
    </dgm:pt>
    <dgm:pt modelId="{B6D51149-8B8D-40E4-A6BA-D53FA7D0A520}" type="sibTrans" cxnId="{BF37669F-5C29-4276-AC14-06A6F9F91A68}">
      <dgm:prSet/>
      <dgm:spPr>
        <a:xfrm rot="13500000">
          <a:off x="2914996" y="3011691"/>
          <a:ext cx="759320" cy="526882"/>
        </a:xfrm>
        <a:prstGeom prst="leftRightArrow">
          <a:avLst/>
        </a:prstGeom>
        <a:solidFill>
          <a:srgbClr val="8064A2">
            <a:hueOff val="-2976513"/>
            <a:satOff val="17933"/>
            <a:lumOff val="1437"/>
            <a:alphaOff val="0"/>
          </a:srgbClr>
        </a:solidFill>
        <a:ln>
          <a:noFill/>
        </a:ln>
        <a:effectLst/>
      </dgm:spPr>
      <dgm:t>
        <a:bodyPr/>
        <a:lstStyle/>
        <a:p>
          <a:endParaRPr lang="en-GB">
            <a:solidFill>
              <a:sysClr val="window" lastClr="FFFFFF"/>
            </a:solidFill>
            <a:latin typeface="Calibri"/>
            <a:ea typeface="+mn-ea"/>
            <a:cs typeface="+mn-cs"/>
          </a:endParaRPr>
        </a:p>
      </dgm:t>
    </dgm:pt>
    <dgm:pt modelId="{4B53A684-F89A-4F79-B0B0-933FBFE499F9}">
      <dgm:prSet phldrT="[Text]"/>
      <dgm:spPr>
        <a:xfrm>
          <a:off x="1677358" y="1657833"/>
          <a:ext cx="1561132" cy="1561132"/>
        </a:xfrm>
        <a:prstGeom prst="ellipse">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en-GB" b="1">
              <a:solidFill>
                <a:sysClr val="window" lastClr="FFFFFF"/>
              </a:solidFill>
              <a:latin typeface="Calibri"/>
              <a:ea typeface="+mn-ea"/>
              <a:cs typeface="+mn-cs"/>
            </a:rPr>
            <a:t>Behaviour</a:t>
          </a:r>
          <a:r>
            <a:rPr lang="en-GB">
              <a:solidFill>
                <a:sysClr val="window" lastClr="FFFFFF"/>
              </a:solidFill>
              <a:latin typeface="Calibri"/>
              <a:ea typeface="+mn-ea"/>
              <a:cs typeface="+mn-cs"/>
            </a:rPr>
            <a:t/>
          </a:r>
          <a:br>
            <a:rPr lang="en-GB">
              <a:solidFill>
                <a:sysClr val="window" lastClr="FFFFFF"/>
              </a:solidFill>
              <a:latin typeface="Calibri"/>
              <a:ea typeface="+mn-ea"/>
              <a:cs typeface="+mn-cs"/>
            </a:rPr>
          </a:br>
          <a:endParaRPr lang="en-GB">
            <a:solidFill>
              <a:sysClr val="window" lastClr="FFFFFF"/>
            </a:solidFill>
            <a:latin typeface="Calibri"/>
            <a:ea typeface="+mn-ea"/>
            <a:cs typeface="+mn-cs"/>
          </a:endParaRPr>
        </a:p>
      </dgm:t>
    </dgm:pt>
    <dgm:pt modelId="{5D7359EC-83CD-4890-850A-ADB7BAD56E0D}" type="parTrans" cxnId="{4555D06F-3F94-4ED6-BD3F-62AA498860C9}">
      <dgm:prSet/>
      <dgm:spPr/>
      <dgm:t>
        <a:bodyPr/>
        <a:lstStyle/>
        <a:p>
          <a:endParaRPr lang="en-GB"/>
        </a:p>
      </dgm:t>
    </dgm:pt>
    <dgm:pt modelId="{6DBB7DA0-06CA-4221-A096-D987F0D6221B}" type="sibTrans" cxnId="{4555D06F-3F94-4ED6-BD3F-62AA498860C9}">
      <dgm:prSet/>
      <dgm:spPr>
        <a:xfrm rot="18909388">
          <a:off x="2897113" y="1354396"/>
          <a:ext cx="771733" cy="526882"/>
        </a:xfrm>
        <a:prstGeom prst="leftRightArrow">
          <a:avLst/>
        </a:prstGeom>
        <a:solidFill>
          <a:srgbClr val="8064A2">
            <a:hueOff val="-4464770"/>
            <a:satOff val="26899"/>
            <a:lumOff val="2156"/>
            <a:alphaOff val="0"/>
          </a:srgbClr>
        </a:solidFill>
        <a:ln>
          <a:noFill/>
        </a:ln>
        <a:effectLst/>
      </dgm:spPr>
      <dgm:t>
        <a:bodyPr/>
        <a:lstStyle/>
        <a:p>
          <a:endParaRPr lang="en-GB">
            <a:solidFill>
              <a:sysClr val="window" lastClr="FFFFFF"/>
            </a:solidFill>
            <a:latin typeface="Calibri"/>
            <a:ea typeface="+mn-ea"/>
            <a:cs typeface="+mn-cs"/>
          </a:endParaRPr>
        </a:p>
      </dgm:t>
    </dgm:pt>
    <dgm:pt modelId="{A2FB4CF3-46B8-4E71-818E-CC4097E21DAE}" type="pres">
      <dgm:prSet presAssocID="{55CD85AF-3CCD-4443-8635-030B50E45AAB}" presName="cycle" presStyleCnt="0">
        <dgm:presLayoutVars>
          <dgm:dir/>
          <dgm:resizeHandles val="exact"/>
        </dgm:presLayoutVars>
      </dgm:prSet>
      <dgm:spPr/>
      <dgm:t>
        <a:bodyPr/>
        <a:lstStyle/>
        <a:p>
          <a:endParaRPr lang="en-GB"/>
        </a:p>
      </dgm:t>
    </dgm:pt>
    <dgm:pt modelId="{C15AE356-955F-4BDD-A934-BE1370DF21F3}" type="pres">
      <dgm:prSet presAssocID="{EB8124A2-5BB2-4657-9D3F-8182B99E2C55}" presName="node" presStyleLbl="node1" presStyleIdx="0" presStyleCnt="4" custRadScaleRad="107881" custRadScaleInc="715">
        <dgm:presLayoutVars>
          <dgm:bulletEnabled val="1"/>
        </dgm:presLayoutVars>
      </dgm:prSet>
      <dgm:spPr/>
      <dgm:t>
        <a:bodyPr/>
        <a:lstStyle/>
        <a:p>
          <a:endParaRPr lang="en-GB"/>
        </a:p>
      </dgm:t>
    </dgm:pt>
    <dgm:pt modelId="{6158FA64-C8F3-4605-A6FE-C0AAF71B750C}" type="pres">
      <dgm:prSet presAssocID="{FFDF1992-EC33-4969-9630-FFC9C9371B92}" presName="sibTrans" presStyleLbl="sibTrans2D1" presStyleIdx="0" presStyleCnt="4" custScaleX="178137"/>
      <dgm:spPr>
        <a:prstGeom prst="leftRightArrow">
          <a:avLst/>
        </a:prstGeom>
      </dgm:spPr>
      <dgm:t>
        <a:bodyPr/>
        <a:lstStyle/>
        <a:p>
          <a:endParaRPr lang="en-GB"/>
        </a:p>
      </dgm:t>
    </dgm:pt>
    <dgm:pt modelId="{8D866526-F531-478A-AA2C-5531D1677DD1}" type="pres">
      <dgm:prSet presAssocID="{FFDF1992-EC33-4969-9630-FFC9C9371B92}" presName="connectorText" presStyleLbl="sibTrans2D1" presStyleIdx="0" presStyleCnt="4"/>
      <dgm:spPr/>
      <dgm:t>
        <a:bodyPr/>
        <a:lstStyle/>
        <a:p>
          <a:endParaRPr lang="en-GB"/>
        </a:p>
      </dgm:t>
    </dgm:pt>
    <dgm:pt modelId="{1CC974F8-7687-4977-8B93-9E2CBC22D0F9}" type="pres">
      <dgm:prSet presAssocID="{8C67811B-2B11-461B-9B26-AC0DCAB138DC}" presName="node" presStyleLbl="node1" presStyleIdx="1" presStyleCnt="4">
        <dgm:presLayoutVars>
          <dgm:bulletEnabled val="1"/>
        </dgm:presLayoutVars>
      </dgm:prSet>
      <dgm:spPr/>
      <dgm:t>
        <a:bodyPr/>
        <a:lstStyle/>
        <a:p>
          <a:endParaRPr lang="en-GB"/>
        </a:p>
      </dgm:t>
    </dgm:pt>
    <dgm:pt modelId="{B4A77EB6-7C61-4025-ABD3-6F91AD7D351D}" type="pres">
      <dgm:prSet presAssocID="{D64C569E-2EA8-490F-8534-576997CC6C9F}" presName="sibTrans" presStyleLbl="sibTrans2D1" presStyleIdx="1" presStyleCnt="4" custScaleX="202318"/>
      <dgm:spPr>
        <a:prstGeom prst="leftRightArrow">
          <a:avLst/>
        </a:prstGeom>
      </dgm:spPr>
      <dgm:t>
        <a:bodyPr/>
        <a:lstStyle/>
        <a:p>
          <a:endParaRPr lang="en-GB"/>
        </a:p>
      </dgm:t>
    </dgm:pt>
    <dgm:pt modelId="{DFAD97EC-2813-4F83-8FD7-ABA6901FFD19}" type="pres">
      <dgm:prSet presAssocID="{D64C569E-2EA8-490F-8534-576997CC6C9F}" presName="connectorText" presStyleLbl="sibTrans2D1" presStyleIdx="1" presStyleCnt="4"/>
      <dgm:spPr/>
      <dgm:t>
        <a:bodyPr/>
        <a:lstStyle/>
        <a:p>
          <a:endParaRPr lang="en-GB"/>
        </a:p>
      </dgm:t>
    </dgm:pt>
    <dgm:pt modelId="{2B460FCC-6A1E-4B10-8928-4F6BF12D70BD}" type="pres">
      <dgm:prSet presAssocID="{E0DFADE1-BC2C-4928-8ABC-C3EF041C7332}" presName="node" presStyleLbl="node1" presStyleIdx="2" presStyleCnt="4">
        <dgm:presLayoutVars>
          <dgm:bulletEnabled val="1"/>
        </dgm:presLayoutVars>
      </dgm:prSet>
      <dgm:spPr/>
      <dgm:t>
        <a:bodyPr/>
        <a:lstStyle/>
        <a:p>
          <a:endParaRPr lang="en-GB"/>
        </a:p>
      </dgm:t>
    </dgm:pt>
    <dgm:pt modelId="{14C4DC17-6E15-42D4-AA45-E7A4AD1C3A32}" type="pres">
      <dgm:prSet presAssocID="{B6D51149-8B8D-40E4-A6BA-D53FA7D0A520}" presName="sibTrans" presStyleLbl="sibTrans2D1" presStyleIdx="2" presStyleCnt="4" custScaleX="183197"/>
      <dgm:spPr>
        <a:prstGeom prst="leftRightArrow">
          <a:avLst/>
        </a:prstGeom>
      </dgm:spPr>
      <dgm:t>
        <a:bodyPr/>
        <a:lstStyle/>
        <a:p>
          <a:endParaRPr lang="en-GB"/>
        </a:p>
      </dgm:t>
    </dgm:pt>
    <dgm:pt modelId="{4096DD3F-548F-43AD-84F7-54844F78AEE1}" type="pres">
      <dgm:prSet presAssocID="{B6D51149-8B8D-40E4-A6BA-D53FA7D0A520}" presName="connectorText" presStyleLbl="sibTrans2D1" presStyleIdx="2" presStyleCnt="4"/>
      <dgm:spPr/>
      <dgm:t>
        <a:bodyPr/>
        <a:lstStyle/>
        <a:p>
          <a:endParaRPr lang="en-GB"/>
        </a:p>
      </dgm:t>
    </dgm:pt>
    <dgm:pt modelId="{F45C11A9-099A-4BAA-AC1F-2F65DE8954C6}" type="pres">
      <dgm:prSet presAssocID="{4B53A684-F89A-4F79-B0B0-933FBFE499F9}" presName="node" presStyleLbl="node1" presStyleIdx="3" presStyleCnt="4" custRadScaleRad="95358" custRadScaleInc="-3015">
        <dgm:presLayoutVars>
          <dgm:bulletEnabled val="1"/>
        </dgm:presLayoutVars>
      </dgm:prSet>
      <dgm:spPr/>
      <dgm:t>
        <a:bodyPr/>
        <a:lstStyle/>
        <a:p>
          <a:endParaRPr lang="en-GB"/>
        </a:p>
      </dgm:t>
    </dgm:pt>
    <dgm:pt modelId="{F55C25E1-2404-43DB-8358-B03D589A2145}" type="pres">
      <dgm:prSet presAssocID="{6DBB7DA0-06CA-4221-A096-D987F0D6221B}" presName="sibTrans" presStyleLbl="sibTrans2D1" presStyleIdx="3" presStyleCnt="4" custScaleX="184357"/>
      <dgm:spPr>
        <a:prstGeom prst="leftRightArrow">
          <a:avLst/>
        </a:prstGeom>
      </dgm:spPr>
      <dgm:t>
        <a:bodyPr/>
        <a:lstStyle/>
        <a:p>
          <a:endParaRPr lang="en-GB"/>
        </a:p>
      </dgm:t>
    </dgm:pt>
    <dgm:pt modelId="{881C8AB4-BF10-4D76-9CC1-4D416C09B6A8}" type="pres">
      <dgm:prSet presAssocID="{6DBB7DA0-06CA-4221-A096-D987F0D6221B}" presName="connectorText" presStyleLbl="sibTrans2D1" presStyleIdx="3" presStyleCnt="4"/>
      <dgm:spPr/>
      <dgm:t>
        <a:bodyPr/>
        <a:lstStyle/>
        <a:p>
          <a:endParaRPr lang="en-GB"/>
        </a:p>
      </dgm:t>
    </dgm:pt>
  </dgm:ptLst>
  <dgm:cxnLst>
    <dgm:cxn modelId="{1065E739-C388-4EFD-B761-2063599AB314}" type="presOf" srcId="{8C67811B-2B11-461B-9B26-AC0DCAB138DC}" destId="{1CC974F8-7687-4977-8B93-9E2CBC22D0F9}" srcOrd="0" destOrd="0" presId="urn:microsoft.com/office/officeart/2005/8/layout/cycle2"/>
    <dgm:cxn modelId="{E9212AE3-08E5-417F-8DA6-7244A683D247}" type="presOf" srcId="{FFDF1992-EC33-4969-9630-FFC9C9371B92}" destId="{8D866526-F531-478A-AA2C-5531D1677DD1}" srcOrd="1" destOrd="0" presId="urn:microsoft.com/office/officeart/2005/8/layout/cycle2"/>
    <dgm:cxn modelId="{8075B540-925B-430F-9FC0-9437AC243CC4}" type="presOf" srcId="{E0DFADE1-BC2C-4928-8ABC-C3EF041C7332}" destId="{2B460FCC-6A1E-4B10-8928-4F6BF12D70BD}" srcOrd="0" destOrd="0" presId="urn:microsoft.com/office/officeart/2005/8/layout/cycle2"/>
    <dgm:cxn modelId="{DDF80294-4942-44CD-B039-6256AB2BD643}" type="presOf" srcId="{B6D51149-8B8D-40E4-A6BA-D53FA7D0A520}" destId="{4096DD3F-548F-43AD-84F7-54844F78AEE1}" srcOrd="1" destOrd="0" presId="urn:microsoft.com/office/officeart/2005/8/layout/cycle2"/>
    <dgm:cxn modelId="{91D5327B-A84B-4D2E-A5B2-4EB5ED11A13D}" srcId="{55CD85AF-3CCD-4443-8635-030B50E45AAB}" destId="{8C67811B-2B11-461B-9B26-AC0DCAB138DC}" srcOrd="1" destOrd="0" parTransId="{45CB6A17-95E1-496B-9190-8F22D902A95C}" sibTransId="{D64C569E-2EA8-490F-8534-576997CC6C9F}"/>
    <dgm:cxn modelId="{55753BB0-1C7F-418E-BC96-425806293A5C}" type="presOf" srcId="{6DBB7DA0-06CA-4221-A096-D987F0D6221B}" destId="{F55C25E1-2404-43DB-8358-B03D589A2145}" srcOrd="0" destOrd="0" presId="urn:microsoft.com/office/officeart/2005/8/layout/cycle2"/>
    <dgm:cxn modelId="{8D2B4A33-5380-4351-BCB1-A9195FC5E3B3}" srcId="{55CD85AF-3CCD-4443-8635-030B50E45AAB}" destId="{EB8124A2-5BB2-4657-9D3F-8182B99E2C55}" srcOrd="0" destOrd="0" parTransId="{6A34CFFD-C249-4074-9D8C-BAE652F0D2EC}" sibTransId="{FFDF1992-EC33-4969-9630-FFC9C9371B92}"/>
    <dgm:cxn modelId="{BF37669F-5C29-4276-AC14-06A6F9F91A68}" srcId="{55CD85AF-3CCD-4443-8635-030B50E45AAB}" destId="{E0DFADE1-BC2C-4928-8ABC-C3EF041C7332}" srcOrd="2" destOrd="0" parTransId="{766168FD-8D10-4A63-879C-49D6483A426E}" sibTransId="{B6D51149-8B8D-40E4-A6BA-D53FA7D0A520}"/>
    <dgm:cxn modelId="{D17B9CB8-38FD-44A1-ABFD-84A8C9311E94}" type="presOf" srcId="{D64C569E-2EA8-490F-8534-576997CC6C9F}" destId="{B4A77EB6-7C61-4025-ABD3-6F91AD7D351D}" srcOrd="0" destOrd="0" presId="urn:microsoft.com/office/officeart/2005/8/layout/cycle2"/>
    <dgm:cxn modelId="{E68CAD9A-79F7-4C10-9682-1F638907E2A9}" type="presOf" srcId="{B6D51149-8B8D-40E4-A6BA-D53FA7D0A520}" destId="{14C4DC17-6E15-42D4-AA45-E7A4AD1C3A32}" srcOrd="0" destOrd="0" presId="urn:microsoft.com/office/officeart/2005/8/layout/cycle2"/>
    <dgm:cxn modelId="{B2F80156-1491-4F44-BA84-21999B133830}" type="presOf" srcId="{D64C569E-2EA8-490F-8534-576997CC6C9F}" destId="{DFAD97EC-2813-4F83-8FD7-ABA6901FFD19}" srcOrd="1" destOrd="0" presId="urn:microsoft.com/office/officeart/2005/8/layout/cycle2"/>
    <dgm:cxn modelId="{AEBF4E5D-6DE1-44A7-B1B5-7DEC3D8886A6}" type="presOf" srcId="{6DBB7DA0-06CA-4221-A096-D987F0D6221B}" destId="{881C8AB4-BF10-4D76-9CC1-4D416C09B6A8}" srcOrd="1" destOrd="0" presId="urn:microsoft.com/office/officeart/2005/8/layout/cycle2"/>
    <dgm:cxn modelId="{A7B1F47C-EC1A-49BD-BF8E-8824ECDD55EB}" type="presOf" srcId="{FFDF1992-EC33-4969-9630-FFC9C9371B92}" destId="{6158FA64-C8F3-4605-A6FE-C0AAF71B750C}" srcOrd="0" destOrd="0" presId="urn:microsoft.com/office/officeart/2005/8/layout/cycle2"/>
    <dgm:cxn modelId="{C91757B6-FEA2-4D3D-8886-91D789A0C4C7}" type="presOf" srcId="{55CD85AF-3CCD-4443-8635-030B50E45AAB}" destId="{A2FB4CF3-46B8-4E71-818E-CC4097E21DAE}" srcOrd="0" destOrd="0" presId="urn:microsoft.com/office/officeart/2005/8/layout/cycle2"/>
    <dgm:cxn modelId="{CDD7F66D-8EFE-4463-A745-FBEE207E1247}" type="presOf" srcId="{4B53A684-F89A-4F79-B0B0-933FBFE499F9}" destId="{F45C11A9-099A-4BAA-AC1F-2F65DE8954C6}" srcOrd="0" destOrd="0" presId="urn:microsoft.com/office/officeart/2005/8/layout/cycle2"/>
    <dgm:cxn modelId="{6F68AD00-2169-481F-B4DD-6C402B619EE6}" type="presOf" srcId="{EB8124A2-5BB2-4657-9D3F-8182B99E2C55}" destId="{C15AE356-955F-4BDD-A934-BE1370DF21F3}" srcOrd="0" destOrd="0" presId="urn:microsoft.com/office/officeart/2005/8/layout/cycle2"/>
    <dgm:cxn modelId="{4555D06F-3F94-4ED6-BD3F-62AA498860C9}" srcId="{55CD85AF-3CCD-4443-8635-030B50E45AAB}" destId="{4B53A684-F89A-4F79-B0B0-933FBFE499F9}" srcOrd="3" destOrd="0" parTransId="{5D7359EC-83CD-4890-850A-ADB7BAD56E0D}" sibTransId="{6DBB7DA0-06CA-4221-A096-D987F0D6221B}"/>
    <dgm:cxn modelId="{67AC5772-BB41-45CF-BCD1-691DA62E194F}" type="presParOf" srcId="{A2FB4CF3-46B8-4E71-818E-CC4097E21DAE}" destId="{C15AE356-955F-4BDD-A934-BE1370DF21F3}" srcOrd="0" destOrd="0" presId="urn:microsoft.com/office/officeart/2005/8/layout/cycle2"/>
    <dgm:cxn modelId="{2C9279DE-E94B-4B84-96F2-DC737FD7475E}" type="presParOf" srcId="{A2FB4CF3-46B8-4E71-818E-CC4097E21DAE}" destId="{6158FA64-C8F3-4605-A6FE-C0AAF71B750C}" srcOrd="1" destOrd="0" presId="urn:microsoft.com/office/officeart/2005/8/layout/cycle2"/>
    <dgm:cxn modelId="{BC6E3543-0E44-4ADC-8013-F8C1F1798052}" type="presParOf" srcId="{6158FA64-C8F3-4605-A6FE-C0AAF71B750C}" destId="{8D866526-F531-478A-AA2C-5531D1677DD1}" srcOrd="0" destOrd="0" presId="urn:microsoft.com/office/officeart/2005/8/layout/cycle2"/>
    <dgm:cxn modelId="{767410C1-7347-4AD5-AD63-7937CAB9D2E7}" type="presParOf" srcId="{A2FB4CF3-46B8-4E71-818E-CC4097E21DAE}" destId="{1CC974F8-7687-4977-8B93-9E2CBC22D0F9}" srcOrd="2" destOrd="0" presId="urn:microsoft.com/office/officeart/2005/8/layout/cycle2"/>
    <dgm:cxn modelId="{9457BBAA-4D10-45F5-9C59-4FDBFAC0DD31}" type="presParOf" srcId="{A2FB4CF3-46B8-4E71-818E-CC4097E21DAE}" destId="{B4A77EB6-7C61-4025-ABD3-6F91AD7D351D}" srcOrd="3" destOrd="0" presId="urn:microsoft.com/office/officeart/2005/8/layout/cycle2"/>
    <dgm:cxn modelId="{B03E300F-B78E-47BE-AE67-34E256C2395C}" type="presParOf" srcId="{B4A77EB6-7C61-4025-ABD3-6F91AD7D351D}" destId="{DFAD97EC-2813-4F83-8FD7-ABA6901FFD19}" srcOrd="0" destOrd="0" presId="urn:microsoft.com/office/officeart/2005/8/layout/cycle2"/>
    <dgm:cxn modelId="{4BEF2648-C85F-498C-B29C-9EC396EDAB80}" type="presParOf" srcId="{A2FB4CF3-46B8-4E71-818E-CC4097E21DAE}" destId="{2B460FCC-6A1E-4B10-8928-4F6BF12D70BD}" srcOrd="4" destOrd="0" presId="urn:microsoft.com/office/officeart/2005/8/layout/cycle2"/>
    <dgm:cxn modelId="{0CD06811-A84B-42A0-A065-37915E13DA6B}" type="presParOf" srcId="{A2FB4CF3-46B8-4E71-818E-CC4097E21DAE}" destId="{14C4DC17-6E15-42D4-AA45-E7A4AD1C3A32}" srcOrd="5" destOrd="0" presId="urn:microsoft.com/office/officeart/2005/8/layout/cycle2"/>
    <dgm:cxn modelId="{6269542C-CDB3-4EE6-BA64-5B58E5DD3325}" type="presParOf" srcId="{14C4DC17-6E15-42D4-AA45-E7A4AD1C3A32}" destId="{4096DD3F-548F-43AD-84F7-54844F78AEE1}" srcOrd="0" destOrd="0" presId="urn:microsoft.com/office/officeart/2005/8/layout/cycle2"/>
    <dgm:cxn modelId="{04166DEA-DBB1-4D40-8F67-05C92C57EA43}" type="presParOf" srcId="{A2FB4CF3-46B8-4E71-818E-CC4097E21DAE}" destId="{F45C11A9-099A-4BAA-AC1F-2F65DE8954C6}" srcOrd="6" destOrd="0" presId="urn:microsoft.com/office/officeart/2005/8/layout/cycle2"/>
    <dgm:cxn modelId="{72CB1ACA-5CB3-4660-AA88-A0E52D048570}" type="presParOf" srcId="{A2FB4CF3-46B8-4E71-818E-CC4097E21DAE}" destId="{F55C25E1-2404-43DB-8358-B03D589A2145}" srcOrd="7" destOrd="0" presId="urn:microsoft.com/office/officeart/2005/8/layout/cycle2"/>
    <dgm:cxn modelId="{73B1B555-6377-4E68-9B28-A23B4EA493EE}" type="presParOf" srcId="{F55C25E1-2404-43DB-8358-B03D589A2145}" destId="{881C8AB4-BF10-4D76-9CC1-4D416C09B6A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D85AF-3CCD-4443-8635-030B50E45AAB}" type="doc">
      <dgm:prSet loTypeId="urn:microsoft.com/office/officeart/2005/8/layout/cycle2" loCatId="cycle" qsTypeId="urn:microsoft.com/office/officeart/2005/8/quickstyle/simple1" qsCatId="simple" csTypeId="urn:microsoft.com/office/officeart/2005/8/colors/colorful4" csCatId="colorful" phldr="1"/>
      <dgm:spPr/>
      <dgm:t>
        <a:bodyPr/>
        <a:lstStyle/>
        <a:p>
          <a:endParaRPr lang="en-GB"/>
        </a:p>
      </dgm:t>
    </dgm:pt>
    <dgm:pt modelId="{EB8124A2-5BB2-4657-9D3F-8182B99E2C55}">
      <dgm:prSet phldrT="[Text]"/>
      <dgm:spPr>
        <a:xfrm>
          <a:off x="3344271" y="0"/>
          <a:ext cx="1561132" cy="1561132"/>
        </a:xfrm>
        <a:prstGeom prst="ellipse">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GB" b="1">
              <a:solidFill>
                <a:sysClr val="window" lastClr="FFFFFF"/>
              </a:solidFill>
              <a:latin typeface="Calibri"/>
              <a:ea typeface="+mn-ea"/>
              <a:cs typeface="+mn-cs"/>
            </a:rPr>
            <a:t>Thoughts</a:t>
          </a:r>
          <a:r>
            <a:rPr lang="en-GB">
              <a:solidFill>
                <a:sysClr val="window" lastClr="FFFFFF"/>
              </a:solidFill>
              <a:latin typeface="Calibri"/>
              <a:ea typeface="+mn-ea"/>
              <a:cs typeface="+mn-cs"/>
            </a:rPr>
            <a:t/>
          </a:r>
          <a:br>
            <a:rPr lang="en-GB">
              <a:solidFill>
                <a:sysClr val="window" lastClr="FFFFFF"/>
              </a:solidFill>
              <a:latin typeface="Calibri"/>
              <a:ea typeface="+mn-ea"/>
              <a:cs typeface="+mn-cs"/>
            </a:rPr>
          </a:br>
          <a:r>
            <a:rPr lang="en-GB">
              <a:solidFill>
                <a:sysClr val="window" lastClr="FFFFFF"/>
              </a:solidFill>
              <a:latin typeface="Calibri"/>
              <a:ea typeface="+mn-ea"/>
              <a:cs typeface="+mn-cs"/>
            </a:rPr>
            <a:t>"this is awful"</a:t>
          </a:r>
          <a:br>
            <a:rPr lang="en-GB">
              <a:solidFill>
                <a:sysClr val="window" lastClr="FFFFFF"/>
              </a:solidFill>
              <a:latin typeface="Calibri"/>
              <a:ea typeface="+mn-ea"/>
              <a:cs typeface="+mn-cs"/>
            </a:rPr>
          </a:br>
          <a:r>
            <a:rPr lang="en-GB">
              <a:solidFill>
                <a:sysClr val="window" lastClr="FFFFFF"/>
              </a:solidFill>
              <a:latin typeface="Calibri"/>
              <a:ea typeface="+mn-ea"/>
              <a:cs typeface="+mn-cs"/>
            </a:rPr>
            <a:t>"my memory is getting worse"</a:t>
          </a:r>
        </a:p>
      </dgm:t>
    </dgm:pt>
    <dgm:pt modelId="{6A34CFFD-C249-4074-9D8C-BAE652F0D2EC}" type="parTrans" cxnId="{8D2B4A33-5380-4351-BCB1-A9195FC5E3B3}">
      <dgm:prSet/>
      <dgm:spPr/>
      <dgm:t>
        <a:bodyPr/>
        <a:lstStyle/>
        <a:p>
          <a:endParaRPr lang="en-GB"/>
        </a:p>
      </dgm:t>
    </dgm:pt>
    <dgm:pt modelId="{FFDF1992-EC33-4969-9630-FFC9C9371B92}" type="sibTrans" cxnId="{8D2B4A33-5380-4351-BCB1-A9195FC5E3B3}">
      <dgm:prSet/>
      <dgm:spPr>
        <a:xfrm rot="2711438">
          <a:off x="4573908" y="1337787"/>
          <a:ext cx="732298" cy="526882"/>
        </a:xfrm>
        <a:prstGeom prst="leftRightArrow">
          <a:avLst/>
        </a:prstGeom>
        <a:solidFill>
          <a:srgbClr val="8064A2">
            <a:hueOff val="0"/>
            <a:satOff val="0"/>
            <a:lumOff val="0"/>
            <a:alphaOff val="0"/>
          </a:srgbClr>
        </a:solidFill>
        <a:ln>
          <a:noFill/>
        </a:ln>
        <a:effectLst/>
      </dgm:spPr>
      <dgm:t>
        <a:bodyPr/>
        <a:lstStyle/>
        <a:p>
          <a:endParaRPr lang="en-GB">
            <a:solidFill>
              <a:sysClr val="window" lastClr="FFFFFF"/>
            </a:solidFill>
            <a:latin typeface="Calibri"/>
            <a:ea typeface="+mn-ea"/>
            <a:cs typeface="+mn-cs"/>
          </a:endParaRPr>
        </a:p>
      </dgm:t>
    </dgm:pt>
    <dgm:pt modelId="{BDBD52DC-BDF6-461E-8F69-13A4D4BD46A3}">
      <dgm:prSet phldrT="[Text]"/>
      <dgm:spPr>
        <a:xfrm>
          <a:off x="4991109" y="1657833"/>
          <a:ext cx="1561132" cy="1561132"/>
        </a:xfrm>
        <a:prstGeom prst="ellipse">
          <a:avLst/>
        </a:prstGeom>
        <a:solidFill>
          <a:srgbClr val="8064A2">
            <a:hueOff val="-1488257"/>
            <a:satOff val="8966"/>
            <a:lumOff val="719"/>
            <a:alphaOff val="0"/>
          </a:srgbClr>
        </a:solidFill>
        <a:ln w="25400" cap="flat" cmpd="sng" algn="ctr">
          <a:solidFill>
            <a:sysClr val="window" lastClr="FFFFFF">
              <a:hueOff val="0"/>
              <a:satOff val="0"/>
              <a:lumOff val="0"/>
              <a:alphaOff val="0"/>
            </a:sysClr>
          </a:solidFill>
          <a:prstDash val="solid"/>
        </a:ln>
        <a:effectLst/>
      </dgm:spPr>
      <dgm:t>
        <a:bodyPr/>
        <a:lstStyle/>
        <a:p>
          <a:r>
            <a:rPr lang="en-GB" b="1">
              <a:solidFill>
                <a:sysClr val="window" lastClr="FFFFFF"/>
              </a:solidFill>
              <a:latin typeface="Calibri"/>
              <a:ea typeface="+mn-ea"/>
              <a:cs typeface="+mn-cs"/>
            </a:rPr>
            <a:t>Feelings</a:t>
          </a:r>
          <a:r>
            <a:rPr lang="en-GB">
              <a:solidFill>
                <a:sysClr val="window" lastClr="FFFFFF"/>
              </a:solidFill>
              <a:latin typeface="Calibri"/>
              <a:ea typeface="+mn-ea"/>
              <a:cs typeface="+mn-cs"/>
            </a:rPr>
            <a:t/>
          </a:r>
          <a:br>
            <a:rPr lang="en-GB">
              <a:solidFill>
                <a:sysClr val="window" lastClr="FFFFFF"/>
              </a:solidFill>
              <a:latin typeface="Calibri"/>
              <a:ea typeface="+mn-ea"/>
              <a:cs typeface="+mn-cs"/>
            </a:rPr>
          </a:br>
          <a:r>
            <a:rPr lang="en-GB">
              <a:solidFill>
                <a:sysClr val="window" lastClr="FFFFFF"/>
              </a:solidFill>
              <a:latin typeface="Calibri"/>
              <a:ea typeface="+mn-ea"/>
              <a:cs typeface="+mn-cs"/>
            </a:rPr>
            <a:t>Worried</a:t>
          </a:r>
          <a:br>
            <a:rPr lang="en-GB">
              <a:solidFill>
                <a:sysClr val="window" lastClr="FFFFFF"/>
              </a:solidFill>
              <a:latin typeface="Calibri"/>
              <a:ea typeface="+mn-ea"/>
              <a:cs typeface="+mn-cs"/>
            </a:rPr>
          </a:br>
          <a:r>
            <a:rPr lang="en-GB">
              <a:solidFill>
                <a:sysClr val="window" lastClr="FFFFFF"/>
              </a:solidFill>
              <a:latin typeface="Calibri"/>
              <a:ea typeface="+mn-ea"/>
              <a:cs typeface="+mn-cs"/>
            </a:rPr>
            <a:t>Panicky</a:t>
          </a:r>
          <a:br>
            <a:rPr lang="en-GB">
              <a:solidFill>
                <a:sysClr val="window" lastClr="FFFFFF"/>
              </a:solidFill>
              <a:latin typeface="Calibri"/>
              <a:ea typeface="+mn-ea"/>
              <a:cs typeface="+mn-cs"/>
            </a:rPr>
          </a:br>
          <a:r>
            <a:rPr lang="en-GB">
              <a:solidFill>
                <a:sysClr val="window" lastClr="FFFFFF"/>
              </a:solidFill>
              <a:latin typeface="Calibri"/>
              <a:ea typeface="+mn-ea"/>
              <a:cs typeface="+mn-cs"/>
            </a:rPr>
            <a:t>Restless</a:t>
          </a:r>
        </a:p>
      </dgm:t>
    </dgm:pt>
    <dgm:pt modelId="{E167C764-4C60-420A-BDA0-6477F5296600}" type="parTrans" cxnId="{463573B8-34E4-4F3A-9F15-248A569E4CE2}">
      <dgm:prSet/>
      <dgm:spPr/>
      <dgm:t>
        <a:bodyPr/>
        <a:lstStyle/>
        <a:p>
          <a:endParaRPr lang="en-GB"/>
        </a:p>
      </dgm:t>
    </dgm:pt>
    <dgm:pt modelId="{97707D2F-B068-4A09-A2CB-29846DEA58CF}" type="sibTrans" cxnId="{463573B8-34E4-4F3A-9F15-248A569E4CE2}">
      <dgm:prSet/>
      <dgm:spPr>
        <a:xfrm rot="8099006">
          <a:off x="4603406" y="2995571"/>
          <a:ext cx="696262" cy="526882"/>
        </a:xfrm>
        <a:prstGeom prst="leftRightArrow">
          <a:avLst/>
        </a:prstGeom>
        <a:solidFill>
          <a:srgbClr val="8064A2">
            <a:hueOff val="-1488257"/>
            <a:satOff val="8966"/>
            <a:lumOff val="719"/>
            <a:alphaOff val="0"/>
          </a:srgbClr>
        </a:solidFill>
        <a:ln>
          <a:noFill/>
        </a:ln>
        <a:effectLst/>
      </dgm:spPr>
      <dgm:t>
        <a:bodyPr/>
        <a:lstStyle/>
        <a:p>
          <a:endParaRPr lang="en-GB">
            <a:solidFill>
              <a:sysClr val="window" lastClr="FFFFFF"/>
            </a:solidFill>
            <a:latin typeface="Calibri"/>
            <a:ea typeface="+mn-ea"/>
            <a:cs typeface="+mn-cs"/>
          </a:endParaRPr>
        </a:p>
      </dgm:t>
    </dgm:pt>
    <dgm:pt modelId="{65EEC51C-B700-4E29-8C17-F8EE1D3C7313}">
      <dgm:prSet phldrT="[Text]"/>
      <dgm:spPr>
        <a:xfrm>
          <a:off x="3334233" y="3315667"/>
          <a:ext cx="1561132" cy="1561132"/>
        </a:xfrm>
        <a:prstGeom prst="ellipse">
          <a:avLst/>
        </a:prstGeom>
        <a:solidFill>
          <a:srgbClr val="8064A2">
            <a:hueOff val="-2976513"/>
            <a:satOff val="17933"/>
            <a:lumOff val="1437"/>
            <a:alphaOff val="0"/>
          </a:srgbClr>
        </a:solidFill>
        <a:ln w="25400" cap="flat" cmpd="sng" algn="ctr">
          <a:solidFill>
            <a:sysClr val="window" lastClr="FFFFFF">
              <a:hueOff val="0"/>
              <a:satOff val="0"/>
              <a:lumOff val="0"/>
              <a:alphaOff val="0"/>
            </a:sysClr>
          </a:solidFill>
          <a:prstDash val="solid"/>
        </a:ln>
        <a:effectLst/>
      </dgm:spPr>
      <dgm:t>
        <a:bodyPr/>
        <a:lstStyle/>
        <a:p>
          <a:r>
            <a:rPr lang="en-GB" b="1">
              <a:solidFill>
                <a:sysClr val="window" lastClr="FFFFFF"/>
              </a:solidFill>
              <a:latin typeface="Calibri"/>
              <a:ea typeface="+mn-ea"/>
              <a:cs typeface="+mn-cs"/>
            </a:rPr>
            <a:t>Physiological Changes</a:t>
          </a:r>
          <a:r>
            <a:rPr lang="en-GB">
              <a:solidFill>
                <a:sysClr val="window" lastClr="FFFFFF"/>
              </a:solidFill>
              <a:latin typeface="Calibri"/>
              <a:ea typeface="+mn-ea"/>
              <a:cs typeface="+mn-cs"/>
            </a:rPr>
            <a:t/>
          </a:r>
          <a:br>
            <a:rPr lang="en-GB">
              <a:solidFill>
                <a:sysClr val="window" lastClr="FFFFFF"/>
              </a:solidFill>
              <a:latin typeface="Calibri"/>
              <a:ea typeface="+mn-ea"/>
              <a:cs typeface="+mn-cs"/>
            </a:rPr>
          </a:br>
          <a:r>
            <a:rPr lang="en-GB">
              <a:solidFill>
                <a:sysClr val="window" lastClr="FFFFFF"/>
              </a:solidFill>
              <a:latin typeface="Calibri"/>
              <a:ea typeface="+mn-ea"/>
              <a:cs typeface="+mn-cs"/>
            </a:rPr>
            <a:t>Increase in stress hormone</a:t>
          </a:r>
          <a:br>
            <a:rPr lang="en-GB">
              <a:solidFill>
                <a:sysClr val="window" lastClr="FFFFFF"/>
              </a:solidFill>
              <a:latin typeface="Calibri"/>
              <a:ea typeface="+mn-ea"/>
              <a:cs typeface="+mn-cs"/>
            </a:rPr>
          </a:br>
          <a:r>
            <a:rPr lang="en-GB">
              <a:solidFill>
                <a:sysClr val="window" lastClr="FFFFFF"/>
              </a:solidFill>
              <a:latin typeface="Calibri"/>
              <a:ea typeface="+mn-ea"/>
              <a:cs typeface="+mn-cs"/>
            </a:rPr>
            <a:t>Heart Races</a:t>
          </a:r>
          <a:br>
            <a:rPr lang="en-GB">
              <a:solidFill>
                <a:sysClr val="window" lastClr="FFFFFF"/>
              </a:solidFill>
              <a:latin typeface="Calibri"/>
              <a:ea typeface="+mn-ea"/>
              <a:cs typeface="+mn-cs"/>
            </a:rPr>
          </a:br>
          <a:r>
            <a:rPr lang="en-GB">
              <a:solidFill>
                <a:sysClr val="window" lastClr="FFFFFF"/>
              </a:solidFill>
              <a:latin typeface="Calibri"/>
              <a:ea typeface="+mn-ea"/>
              <a:cs typeface="+mn-cs"/>
            </a:rPr>
            <a:t>Shallow, fast breathing</a:t>
          </a:r>
        </a:p>
      </dgm:t>
    </dgm:pt>
    <dgm:pt modelId="{C40979E9-B570-4B0F-9D26-9C3DFE2C68D5}" type="parTrans" cxnId="{8CDCEC99-8C26-4578-BEAF-F8449FB2D6E1}">
      <dgm:prSet/>
      <dgm:spPr/>
      <dgm:t>
        <a:bodyPr/>
        <a:lstStyle/>
        <a:p>
          <a:endParaRPr lang="en-GB"/>
        </a:p>
      </dgm:t>
    </dgm:pt>
    <dgm:pt modelId="{D78FE02E-741E-42CE-8185-B50FB08191DC}" type="sibTrans" cxnId="{8CDCEC99-8C26-4578-BEAF-F8449FB2D6E1}">
      <dgm:prSet/>
      <dgm:spPr>
        <a:xfrm rot="13500994">
          <a:off x="2956673" y="3012180"/>
          <a:ext cx="675976" cy="526882"/>
        </a:xfrm>
        <a:prstGeom prst="leftRightArrow">
          <a:avLst/>
        </a:prstGeom>
        <a:solidFill>
          <a:srgbClr val="8064A2">
            <a:hueOff val="-2976513"/>
            <a:satOff val="17933"/>
            <a:lumOff val="1437"/>
            <a:alphaOff val="0"/>
          </a:srgbClr>
        </a:solidFill>
        <a:ln>
          <a:noFill/>
        </a:ln>
        <a:effectLst/>
      </dgm:spPr>
      <dgm:t>
        <a:bodyPr/>
        <a:lstStyle/>
        <a:p>
          <a:endParaRPr lang="en-GB">
            <a:solidFill>
              <a:sysClr val="window" lastClr="FFFFFF"/>
            </a:solidFill>
            <a:latin typeface="Calibri"/>
            <a:ea typeface="+mn-ea"/>
            <a:cs typeface="+mn-cs"/>
          </a:endParaRPr>
        </a:p>
      </dgm:t>
    </dgm:pt>
    <dgm:pt modelId="{5FA5B325-4891-42FC-AC8B-30329720EE1E}">
      <dgm:prSet phldrT="[Text]"/>
      <dgm:spPr>
        <a:xfrm>
          <a:off x="1677358" y="1657833"/>
          <a:ext cx="1561132" cy="1561132"/>
        </a:xfrm>
        <a:prstGeom prst="ellipse">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gm:spPr>
      <dgm:t>
        <a:bodyPr/>
        <a:lstStyle/>
        <a:p>
          <a:r>
            <a:rPr lang="en-GB" b="1">
              <a:solidFill>
                <a:sysClr val="window" lastClr="FFFFFF"/>
              </a:solidFill>
              <a:latin typeface="Calibri"/>
              <a:ea typeface="+mn-ea"/>
              <a:cs typeface="+mn-cs"/>
            </a:rPr>
            <a:t>Behaviour</a:t>
          </a:r>
          <a:r>
            <a:rPr lang="en-GB">
              <a:solidFill>
                <a:sysClr val="window" lastClr="FFFFFF"/>
              </a:solidFill>
              <a:latin typeface="Calibri"/>
              <a:ea typeface="+mn-ea"/>
              <a:cs typeface="+mn-cs"/>
            </a:rPr>
            <a:t/>
          </a:r>
          <a:br>
            <a:rPr lang="en-GB">
              <a:solidFill>
                <a:sysClr val="window" lastClr="FFFFFF"/>
              </a:solidFill>
              <a:latin typeface="Calibri"/>
              <a:ea typeface="+mn-ea"/>
              <a:cs typeface="+mn-cs"/>
            </a:rPr>
          </a:br>
          <a:r>
            <a:rPr lang="en-GB">
              <a:solidFill>
                <a:sysClr val="window" lastClr="FFFFFF"/>
              </a:solidFill>
              <a:latin typeface="Calibri"/>
              <a:ea typeface="+mn-ea"/>
              <a:cs typeface="+mn-cs"/>
            </a:rPr>
            <a:t>Cannot concentrate</a:t>
          </a:r>
          <a:br>
            <a:rPr lang="en-GB">
              <a:solidFill>
                <a:sysClr val="window" lastClr="FFFFFF"/>
              </a:solidFill>
              <a:latin typeface="Calibri"/>
              <a:ea typeface="+mn-ea"/>
              <a:cs typeface="+mn-cs"/>
            </a:rPr>
          </a:br>
          <a:r>
            <a:rPr lang="en-GB">
              <a:solidFill>
                <a:sysClr val="window" lastClr="FFFFFF"/>
              </a:solidFill>
              <a:latin typeface="Calibri"/>
              <a:ea typeface="+mn-ea"/>
              <a:cs typeface="+mn-cs"/>
            </a:rPr>
            <a:t>Difficulty Sleeping</a:t>
          </a:r>
          <a:br>
            <a:rPr lang="en-GB">
              <a:solidFill>
                <a:sysClr val="window" lastClr="FFFFFF"/>
              </a:solidFill>
              <a:latin typeface="Calibri"/>
              <a:ea typeface="+mn-ea"/>
              <a:cs typeface="+mn-cs"/>
            </a:rPr>
          </a:br>
          <a:r>
            <a:rPr lang="en-GB">
              <a:solidFill>
                <a:sysClr val="window" lastClr="FFFFFF"/>
              </a:solidFill>
              <a:latin typeface="Calibri"/>
              <a:ea typeface="+mn-ea"/>
              <a:cs typeface="+mn-cs"/>
            </a:rPr>
            <a:t>Asking for reassurance</a:t>
          </a:r>
        </a:p>
      </dgm:t>
    </dgm:pt>
    <dgm:pt modelId="{3B74DFE6-A768-4371-BD36-B39F6B3C3B55}" type="parTrans" cxnId="{9603CA42-6BD5-469E-B839-64728D4D8804}">
      <dgm:prSet/>
      <dgm:spPr/>
      <dgm:t>
        <a:bodyPr/>
        <a:lstStyle/>
        <a:p>
          <a:endParaRPr lang="en-GB"/>
        </a:p>
      </dgm:t>
    </dgm:pt>
    <dgm:pt modelId="{25C2FB3C-D33E-4026-8984-84400CD6AEC7}" type="sibTrans" cxnId="{9603CA42-6BD5-469E-B839-64728D4D8804}">
      <dgm:prSet/>
      <dgm:spPr>
        <a:xfrm rot="18909388">
          <a:off x="2937287" y="1354396"/>
          <a:ext cx="691386" cy="526882"/>
        </a:xfrm>
        <a:prstGeom prst="leftRightArrow">
          <a:avLst/>
        </a:prstGeom>
        <a:solidFill>
          <a:srgbClr val="8064A2">
            <a:hueOff val="-4464770"/>
            <a:satOff val="26899"/>
            <a:lumOff val="2156"/>
            <a:alphaOff val="0"/>
          </a:srgbClr>
        </a:solidFill>
        <a:ln>
          <a:noFill/>
        </a:ln>
        <a:effectLst/>
      </dgm:spPr>
      <dgm:t>
        <a:bodyPr/>
        <a:lstStyle/>
        <a:p>
          <a:endParaRPr lang="en-GB">
            <a:solidFill>
              <a:sysClr val="window" lastClr="FFFFFF"/>
            </a:solidFill>
            <a:latin typeface="Calibri"/>
            <a:ea typeface="+mn-ea"/>
            <a:cs typeface="+mn-cs"/>
          </a:endParaRPr>
        </a:p>
      </dgm:t>
    </dgm:pt>
    <dgm:pt modelId="{A2FB4CF3-46B8-4E71-818E-CC4097E21DAE}" type="pres">
      <dgm:prSet presAssocID="{55CD85AF-3CCD-4443-8635-030B50E45AAB}" presName="cycle" presStyleCnt="0">
        <dgm:presLayoutVars>
          <dgm:dir/>
          <dgm:resizeHandles val="exact"/>
        </dgm:presLayoutVars>
      </dgm:prSet>
      <dgm:spPr/>
      <dgm:t>
        <a:bodyPr/>
        <a:lstStyle/>
        <a:p>
          <a:endParaRPr lang="en-GB"/>
        </a:p>
      </dgm:t>
    </dgm:pt>
    <dgm:pt modelId="{C15AE356-955F-4BDD-A934-BE1370DF21F3}" type="pres">
      <dgm:prSet presAssocID="{EB8124A2-5BB2-4657-9D3F-8182B99E2C55}" presName="node" presStyleLbl="node1" presStyleIdx="0" presStyleCnt="4" custRadScaleRad="107881" custRadScaleInc="715">
        <dgm:presLayoutVars>
          <dgm:bulletEnabled val="1"/>
        </dgm:presLayoutVars>
      </dgm:prSet>
      <dgm:spPr/>
      <dgm:t>
        <a:bodyPr/>
        <a:lstStyle/>
        <a:p>
          <a:endParaRPr lang="en-GB"/>
        </a:p>
      </dgm:t>
    </dgm:pt>
    <dgm:pt modelId="{6158FA64-C8F3-4605-A6FE-C0AAF71B750C}" type="pres">
      <dgm:prSet presAssocID="{FFDF1992-EC33-4969-9630-FFC9C9371B92}" presName="sibTrans" presStyleLbl="sibTrans2D1" presStyleIdx="0" presStyleCnt="4" custScaleX="178137"/>
      <dgm:spPr>
        <a:prstGeom prst="leftRightArrow">
          <a:avLst/>
        </a:prstGeom>
      </dgm:spPr>
      <dgm:t>
        <a:bodyPr/>
        <a:lstStyle/>
        <a:p>
          <a:endParaRPr lang="en-GB"/>
        </a:p>
      </dgm:t>
    </dgm:pt>
    <dgm:pt modelId="{8D866526-F531-478A-AA2C-5531D1677DD1}" type="pres">
      <dgm:prSet presAssocID="{FFDF1992-EC33-4969-9630-FFC9C9371B92}" presName="connectorText" presStyleLbl="sibTrans2D1" presStyleIdx="0" presStyleCnt="4"/>
      <dgm:spPr/>
      <dgm:t>
        <a:bodyPr/>
        <a:lstStyle/>
        <a:p>
          <a:endParaRPr lang="en-GB"/>
        </a:p>
      </dgm:t>
    </dgm:pt>
    <dgm:pt modelId="{69B61248-186D-434E-86F1-A50ADA4C5EB6}" type="pres">
      <dgm:prSet presAssocID="{BDBD52DC-BDF6-461E-8F69-13A4D4BD46A3}" presName="node" presStyleLbl="node1" presStyleIdx="1" presStyleCnt="4">
        <dgm:presLayoutVars>
          <dgm:bulletEnabled val="1"/>
        </dgm:presLayoutVars>
      </dgm:prSet>
      <dgm:spPr/>
      <dgm:t>
        <a:bodyPr/>
        <a:lstStyle/>
        <a:p>
          <a:endParaRPr lang="en-GB"/>
        </a:p>
      </dgm:t>
    </dgm:pt>
    <dgm:pt modelId="{4C68EF1C-162F-4A00-BD6D-11DEE570927A}" type="pres">
      <dgm:prSet presAssocID="{97707D2F-B068-4A09-A2CB-29846DEA58CF}" presName="sibTrans" presStyleLbl="sibTrans2D1" presStyleIdx="1" presStyleCnt="4" custScaleX="167838"/>
      <dgm:spPr>
        <a:prstGeom prst="leftRightArrow">
          <a:avLst/>
        </a:prstGeom>
      </dgm:spPr>
      <dgm:t>
        <a:bodyPr/>
        <a:lstStyle/>
        <a:p>
          <a:endParaRPr lang="en-GB"/>
        </a:p>
      </dgm:t>
    </dgm:pt>
    <dgm:pt modelId="{95B8C3F8-8B2A-4543-A7C2-CE4A1E056316}" type="pres">
      <dgm:prSet presAssocID="{97707D2F-B068-4A09-A2CB-29846DEA58CF}" presName="connectorText" presStyleLbl="sibTrans2D1" presStyleIdx="1" presStyleCnt="4"/>
      <dgm:spPr/>
      <dgm:t>
        <a:bodyPr/>
        <a:lstStyle/>
        <a:p>
          <a:endParaRPr lang="en-GB"/>
        </a:p>
      </dgm:t>
    </dgm:pt>
    <dgm:pt modelId="{9AA91B16-14CF-45A5-8043-D821AD340B01}" type="pres">
      <dgm:prSet presAssocID="{65EEC51C-B700-4E29-8C17-F8EE1D3C7313}" presName="node" presStyleLbl="node1" presStyleIdx="2" presStyleCnt="4" custRadScaleRad="108486">
        <dgm:presLayoutVars>
          <dgm:bulletEnabled val="1"/>
        </dgm:presLayoutVars>
      </dgm:prSet>
      <dgm:spPr/>
      <dgm:t>
        <a:bodyPr/>
        <a:lstStyle/>
        <a:p>
          <a:endParaRPr lang="en-GB"/>
        </a:p>
      </dgm:t>
    </dgm:pt>
    <dgm:pt modelId="{C3ED78BD-8E28-451D-9DF6-88ECF0E8CAF8}" type="pres">
      <dgm:prSet presAssocID="{D78FE02E-741E-42CE-8185-B50FB08191DC}" presName="sibTrans" presStyleLbl="sibTrans2D1" presStyleIdx="2" presStyleCnt="4" custScaleX="162948"/>
      <dgm:spPr>
        <a:prstGeom prst="leftRightArrow">
          <a:avLst/>
        </a:prstGeom>
      </dgm:spPr>
      <dgm:t>
        <a:bodyPr/>
        <a:lstStyle/>
        <a:p>
          <a:endParaRPr lang="en-GB"/>
        </a:p>
      </dgm:t>
    </dgm:pt>
    <dgm:pt modelId="{D70D744E-0EE0-4AD8-9A58-5B2563B5DC73}" type="pres">
      <dgm:prSet presAssocID="{D78FE02E-741E-42CE-8185-B50FB08191DC}" presName="connectorText" presStyleLbl="sibTrans2D1" presStyleIdx="2" presStyleCnt="4"/>
      <dgm:spPr/>
      <dgm:t>
        <a:bodyPr/>
        <a:lstStyle/>
        <a:p>
          <a:endParaRPr lang="en-GB"/>
        </a:p>
      </dgm:t>
    </dgm:pt>
    <dgm:pt modelId="{BFA013FB-47FD-4A23-B71B-3A322BA86626}" type="pres">
      <dgm:prSet presAssocID="{5FA5B325-4891-42FC-AC8B-30329720EE1E}" presName="node" presStyleLbl="node1" presStyleIdx="3" presStyleCnt="4">
        <dgm:presLayoutVars>
          <dgm:bulletEnabled val="1"/>
        </dgm:presLayoutVars>
      </dgm:prSet>
      <dgm:spPr/>
      <dgm:t>
        <a:bodyPr/>
        <a:lstStyle/>
        <a:p>
          <a:endParaRPr lang="en-GB"/>
        </a:p>
      </dgm:t>
    </dgm:pt>
    <dgm:pt modelId="{EEE4FC15-2ABD-4F86-91FD-1AE90B8AC8EA}" type="pres">
      <dgm:prSet presAssocID="{25C2FB3C-D33E-4026-8984-84400CD6AEC7}" presName="sibTrans" presStyleLbl="sibTrans2D1" presStyleIdx="3" presStyleCnt="4" custScaleX="165163"/>
      <dgm:spPr>
        <a:prstGeom prst="leftRightArrow">
          <a:avLst/>
        </a:prstGeom>
      </dgm:spPr>
      <dgm:t>
        <a:bodyPr/>
        <a:lstStyle/>
        <a:p>
          <a:endParaRPr lang="en-GB"/>
        </a:p>
      </dgm:t>
    </dgm:pt>
    <dgm:pt modelId="{5F6091FC-5B98-4077-AAAB-A6977FFFA063}" type="pres">
      <dgm:prSet presAssocID="{25C2FB3C-D33E-4026-8984-84400CD6AEC7}" presName="connectorText" presStyleLbl="sibTrans2D1" presStyleIdx="3" presStyleCnt="4"/>
      <dgm:spPr/>
      <dgm:t>
        <a:bodyPr/>
        <a:lstStyle/>
        <a:p>
          <a:endParaRPr lang="en-GB"/>
        </a:p>
      </dgm:t>
    </dgm:pt>
  </dgm:ptLst>
  <dgm:cxnLst>
    <dgm:cxn modelId="{8CDCEC99-8C26-4578-BEAF-F8449FB2D6E1}" srcId="{55CD85AF-3CCD-4443-8635-030B50E45AAB}" destId="{65EEC51C-B700-4E29-8C17-F8EE1D3C7313}" srcOrd="2" destOrd="0" parTransId="{C40979E9-B570-4B0F-9D26-9C3DFE2C68D5}" sibTransId="{D78FE02E-741E-42CE-8185-B50FB08191DC}"/>
    <dgm:cxn modelId="{54A7F66E-025B-4484-A2C6-B465275A23A5}" type="presOf" srcId="{D78FE02E-741E-42CE-8185-B50FB08191DC}" destId="{C3ED78BD-8E28-451D-9DF6-88ECF0E8CAF8}" srcOrd="0" destOrd="0" presId="urn:microsoft.com/office/officeart/2005/8/layout/cycle2"/>
    <dgm:cxn modelId="{AEB641C1-4FEB-4921-9ABA-5138FEC77DAE}" type="presOf" srcId="{FFDF1992-EC33-4969-9630-FFC9C9371B92}" destId="{8D866526-F531-478A-AA2C-5531D1677DD1}" srcOrd="1" destOrd="0" presId="urn:microsoft.com/office/officeart/2005/8/layout/cycle2"/>
    <dgm:cxn modelId="{A45EFA69-D666-4492-ABC2-B3142E3557A3}" type="presOf" srcId="{25C2FB3C-D33E-4026-8984-84400CD6AEC7}" destId="{EEE4FC15-2ABD-4F86-91FD-1AE90B8AC8EA}" srcOrd="0" destOrd="0" presId="urn:microsoft.com/office/officeart/2005/8/layout/cycle2"/>
    <dgm:cxn modelId="{1886E2F0-970E-485E-9C82-AF458A66CAAD}" type="presOf" srcId="{D78FE02E-741E-42CE-8185-B50FB08191DC}" destId="{D70D744E-0EE0-4AD8-9A58-5B2563B5DC73}" srcOrd="1" destOrd="0" presId="urn:microsoft.com/office/officeart/2005/8/layout/cycle2"/>
    <dgm:cxn modelId="{EE596EE1-4F9E-43EC-8049-D2E7B4F338E1}" type="presOf" srcId="{25C2FB3C-D33E-4026-8984-84400CD6AEC7}" destId="{5F6091FC-5B98-4077-AAAB-A6977FFFA063}" srcOrd="1" destOrd="0" presId="urn:microsoft.com/office/officeart/2005/8/layout/cycle2"/>
    <dgm:cxn modelId="{A8932773-6593-4CB5-8093-DD255ACD4E26}" type="presOf" srcId="{BDBD52DC-BDF6-461E-8F69-13A4D4BD46A3}" destId="{69B61248-186D-434E-86F1-A50ADA4C5EB6}" srcOrd="0" destOrd="0" presId="urn:microsoft.com/office/officeart/2005/8/layout/cycle2"/>
    <dgm:cxn modelId="{942CC1F7-DC4D-4B33-A929-B33A646BAD99}" type="presOf" srcId="{97707D2F-B068-4A09-A2CB-29846DEA58CF}" destId="{95B8C3F8-8B2A-4543-A7C2-CE4A1E056316}" srcOrd="1" destOrd="0" presId="urn:microsoft.com/office/officeart/2005/8/layout/cycle2"/>
    <dgm:cxn modelId="{8D2B4A33-5380-4351-BCB1-A9195FC5E3B3}" srcId="{55CD85AF-3CCD-4443-8635-030B50E45AAB}" destId="{EB8124A2-5BB2-4657-9D3F-8182B99E2C55}" srcOrd="0" destOrd="0" parTransId="{6A34CFFD-C249-4074-9D8C-BAE652F0D2EC}" sibTransId="{FFDF1992-EC33-4969-9630-FFC9C9371B92}"/>
    <dgm:cxn modelId="{9603CA42-6BD5-469E-B839-64728D4D8804}" srcId="{55CD85AF-3CCD-4443-8635-030B50E45AAB}" destId="{5FA5B325-4891-42FC-AC8B-30329720EE1E}" srcOrd="3" destOrd="0" parTransId="{3B74DFE6-A768-4371-BD36-B39F6B3C3B55}" sibTransId="{25C2FB3C-D33E-4026-8984-84400CD6AEC7}"/>
    <dgm:cxn modelId="{5D493771-66DA-44DB-8545-114996588FC9}" type="presOf" srcId="{65EEC51C-B700-4E29-8C17-F8EE1D3C7313}" destId="{9AA91B16-14CF-45A5-8043-D821AD340B01}" srcOrd="0" destOrd="0" presId="urn:microsoft.com/office/officeart/2005/8/layout/cycle2"/>
    <dgm:cxn modelId="{E09BAB55-7D74-489E-8440-7724BE81E290}" type="presOf" srcId="{97707D2F-B068-4A09-A2CB-29846DEA58CF}" destId="{4C68EF1C-162F-4A00-BD6D-11DEE570927A}" srcOrd="0" destOrd="0" presId="urn:microsoft.com/office/officeart/2005/8/layout/cycle2"/>
    <dgm:cxn modelId="{D9B3D2E2-7080-4B10-B582-F48612C20851}" type="presOf" srcId="{55CD85AF-3CCD-4443-8635-030B50E45AAB}" destId="{A2FB4CF3-46B8-4E71-818E-CC4097E21DAE}" srcOrd="0" destOrd="0" presId="urn:microsoft.com/office/officeart/2005/8/layout/cycle2"/>
    <dgm:cxn modelId="{463573B8-34E4-4F3A-9F15-248A569E4CE2}" srcId="{55CD85AF-3CCD-4443-8635-030B50E45AAB}" destId="{BDBD52DC-BDF6-461E-8F69-13A4D4BD46A3}" srcOrd="1" destOrd="0" parTransId="{E167C764-4C60-420A-BDA0-6477F5296600}" sibTransId="{97707D2F-B068-4A09-A2CB-29846DEA58CF}"/>
    <dgm:cxn modelId="{9364B5B9-AB15-4202-AFA2-B908404835A0}" type="presOf" srcId="{5FA5B325-4891-42FC-AC8B-30329720EE1E}" destId="{BFA013FB-47FD-4A23-B71B-3A322BA86626}" srcOrd="0" destOrd="0" presId="urn:microsoft.com/office/officeart/2005/8/layout/cycle2"/>
    <dgm:cxn modelId="{38A71577-3540-4637-BCE8-DF12373F6F6C}" type="presOf" srcId="{EB8124A2-5BB2-4657-9D3F-8182B99E2C55}" destId="{C15AE356-955F-4BDD-A934-BE1370DF21F3}" srcOrd="0" destOrd="0" presId="urn:microsoft.com/office/officeart/2005/8/layout/cycle2"/>
    <dgm:cxn modelId="{0CFD1673-B74E-4CC4-9671-9246F1619FA5}" type="presOf" srcId="{FFDF1992-EC33-4969-9630-FFC9C9371B92}" destId="{6158FA64-C8F3-4605-A6FE-C0AAF71B750C}" srcOrd="0" destOrd="0" presId="urn:microsoft.com/office/officeart/2005/8/layout/cycle2"/>
    <dgm:cxn modelId="{9173A012-2236-42DE-8FE7-202BE8A48260}" type="presParOf" srcId="{A2FB4CF3-46B8-4E71-818E-CC4097E21DAE}" destId="{C15AE356-955F-4BDD-A934-BE1370DF21F3}" srcOrd="0" destOrd="0" presId="urn:microsoft.com/office/officeart/2005/8/layout/cycle2"/>
    <dgm:cxn modelId="{00B1B447-3846-4A2B-BC30-E57AC5C559CA}" type="presParOf" srcId="{A2FB4CF3-46B8-4E71-818E-CC4097E21DAE}" destId="{6158FA64-C8F3-4605-A6FE-C0AAF71B750C}" srcOrd="1" destOrd="0" presId="urn:microsoft.com/office/officeart/2005/8/layout/cycle2"/>
    <dgm:cxn modelId="{2CFDA2A8-E1AB-499F-9296-2616B4F55464}" type="presParOf" srcId="{6158FA64-C8F3-4605-A6FE-C0AAF71B750C}" destId="{8D866526-F531-478A-AA2C-5531D1677DD1}" srcOrd="0" destOrd="0" presId="urn:microsoft.com/office/officeart/2005/8/layout/cycle2"/>
    <dgm:cxn modelId="{70F1D773-DBC8-400C-9B95-606A54CE76B7}" type="presParOf" srcId="{A2FB4CF3-46B8-4E71-818E-CC4097E21DAE}" destId="{69B61248-186D-434E-86F1-A50ADA4C5EB6}" srcOrd="2" destOrd="0" presId="urn:microsoft.com/office/officeart/2005/8/layout/cycle2"/>
    <dgm:cxn modelId="{0179AAD1-2D13-4D85-AA6F-7639C8CCEBB9}" type="presParOf" srcId="{A2FB4CF3-46B8-4E71-818E-CC4097E21DAE}" destId="{4C68EF1C-162F-4A00-BD6D-11DEE570927A}" srcOrd="3" destOrd="0" presId="urn:microsoft.com/office/officeart/2005/8/layout/cycle2"/>
    <dgm:cxn modelId="{1D921FC4-BC02-467F-A9FB-491B20709611}" type="presParOf" srcId="{4C68EF1C-162F-4A00-BD6D-11DEE570927A}" destId="{95B8C3F8-8B2A-4543-A7C2-CE4A1E056316}" srcOrd="0" destOrd="0" presId="urn:microsoft.com/office/officeart/2005/8/layout/cycle2"/>
    <dgm:cxn modelId="{1C699310-C802-490B-BDCE-C2E388DD8461}" type="presParOf" srcId="{A2FB4CF3-46B8-4E71-818E-CC4097E21DAE}" destId="{9AA91B16-14CF-45A5-8043-D821AD340B01}" srcOrd="4" destOrd="0" presId="urn:microsoft.com/office/officeart/2005/8/layout/cycle2"/>
    <dgm:cxn modelId="{065F94B1-E585-44AD-8245-39B33A306A22}" type="presParOf" srcId="{A2FB4CF3-46B8-4E71-818E-CC4097E21DAE}" destId="{C3ED78BD-8E28-451D-9DF6-88ECF0E8CAF8}" srcOrd="5" destOrd="0" presId="urn:microsoft.com/office/officeart/2005/8/layout/cycle2"/>
    <dgm:cxn modelId="{6F4AD979-9724-4858-9032-0E52CB3B06E6}" type="presParOf" srcId="{C3ED78BD-8E28-451D-9DF6-88ECF0E8CAF8}" destId="{D70D744E-0EE0-4AD8-9A58-5B2563B5DC73}" srcOrd="0" destOrd="0" presId="urn:microsoft.com/office/officeart/2005/8/layout/cycle2"/>
    <dgm:cxn modelId="{2AC13A23-BAFE-4753-9B6F-3E2F024B7C37}" type="presParOf" srcId="{A2FB4CF3-46B8-4E71-818E-CC4097E21DAE}" destId="{BFA013FB-47FD-4A23-B71B-3A322BA86626}" srcOrd="6" destOrd="0" presId="urn:microsoft.com/office/officeart/2005/8/layout/cycle2"/>
    <dgm:cxn modelId="{445C0775-B200-4D71-B5DD-D03FB8519292}" type="presParOf" srcId="{A2FB4CF3-46B8-4E71-818E-CC4097E21DAE}" destId="{EEE4FC15-2ABD-4F86-91FD-1AE90B8AC8EA}" srcOrd="7" destOrd="0" presId="urn:microsoft.com/office/officeart/2005/8/layout/cycle2"/>
    <dgm:cxn modelId="{6F7BE21F-4D2E-441B-BAB6-275D81863ED9}" type="presParOf" srcId="{EEE4FC15-2ABD-4F86-91FD-1AE90B8AC8EA}" destId="{5F6091FC-5B98-4077-AAAB-A6977FFFA06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AE356-955F-4BDD-A934-BE1370DF21F3}">
      <dsp:nvSpPr>
        <dsp:cNvPr id="0" name=""/>
        <dsp:cNvSpPr/>
      </dsp:nvSpPr>
      <dsp:spPr>
        <a:xfrm>
          <a:off x="2306704" y="0"/>
          <a:ext cx="1391511" cy="1391511"/>
        </a:xfrm>
        <a:prstGeom prst="ellipse">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b="1" kern="1200">
              <a:solidFill>
                <a:sysClr val="window" lastClr="FFFFFF"/>
              </a:solidFill>
              <a:latin typeface="Calibri"/>
              <a:ea typeface="+mn-ea"/>
              <a:cs typeface="+mn-cs"/>
            </a:rPr>
            <a:t>Thoughts</a:t>
          </a:r>
          <a:endParaRPr lang="en-GB" sz="1300" kern="1200">
            <a:solidFill>
              <a:sysClr val="window" lastClr="FFFFFF"/>
            </a:solidFill>
            <a:latin typeface="Calibri"/>
            <a:ea typeface="+mn-ea"/>
            <a:cs typeface="+mn-cs"/>
          </a:endParaRPr>
        </a:p>
      </dsp:txBody>
      <dsp:txXfrm>
        <a:off x="2510486" y="203782"/>
        <a:ext cx="983947" cy="983947"/>
      </dsp:txXfrm>
    </dsp:sp>
    <dsp:sp modelId="{6158FA64-C8F3-4605-A6FE-C0AAF71B750C}">
      <dsp:nvSpPr>
        <dsp:cNvPr id="0" name=""/>
        <dsp:cNvSpPr/>
      </dsp:nvSpPr>
      <dsp:spPr>
        <a:xfrm rot="2710957">
          <a:off x="3402604" y="1192954"/>
          <a:ext cx="654441" cy="469635"/>
        </a:xfrm>
        <a:prstGeom prst="leftRightArrow">
          <a:avLst/>
        </a:prstGeom>
        <a:solidFill>
          <a:srgbClr val="8064A2">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solidFill>
              <a:sysClr val="window" lastClr="FFFFFF"/>
            </a:solidFill>
            <a:latin typeface="Calibri"/>
            <a:ea typeface="+mn-ea"/>
            <a:cs typeface="+mn-cs"/>
          </a:endParaRPr>
        </a:p>
      </dsp:txBody>
      <dsp:txXfrm>
        <a:off x="3520013" y="1310363"/>
        <a:ext cx="419623" cy="234817"/>
      </dsp:txXfrm>
    </dsp:sp>
    <dsp:sp modelId="{1CC974F8-7687-4977-8B93-9E2CBC22D0F9}">
      <dsp:nvSpPr>
        <dsp:cNvPr id="0" name=""/>
        <dsp:cNvSpPr/>
      </dsp:nvSpPr>
      <dsp:spPr>
        <a:xfrm>
          <a:off x="3776092" y="1478784"/>
          <a:ext cx="1391511" cy="1391511"/>
        </a:xfrm>
        <a:prstGeom prst="ellipse">
          <a:avLst/>
        </a:prstGeom>
        <a:solidFill>
          <a:srgbClr val="8064A2">
            <a:hueOff val="-1488257"/>
            <a:satOff val="8966"/>
            <a:lumOff val="71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b="1" kern="1200">
              <a:solidFill>
                <a:sysClr val="window" lastClr="FFFFFF"/>
              </a:solidFill>
              <a:latin typeface="Calibri"/>
              <a:ea typeface="+mn-ea"/>
              <a:cs typeface="+mn-cs"/>
            </a:rPr>
            <a:t>Feelings</a:t>
          </a:r>
          <a:endParaRPr lang="en-GB" sz="1300" kern="1200">
            <a:solidFill>
              <a:sysClr val="window" lastClr="FFFFFF"/>
            </a:solidFill>
            <a:latin typeface="Calibri"/>
            <a:ea typeface="+mn-ea"/>
            <a:cs typeface="+mn-cs"/>
          </a:endParaRPr>
        </a:p>
      </dsp:txBody>
      <dsp:txXfrm>
        <a:off x="3979874" y="1682566"/>
        <a:ext cx="983947" cy="983947"/>
      </dsp:txXfrm>
    </dsp:sp>
    <dsp:sp modelId="{B4A77EB6-7C61-4025-ABD3-6F91AD7D351D}">
      <dsp:nvSpPr>
        <dsp:cNvPr id="0" name=""/>
        <dsp:cNvSpPr/>
      </dsp:nvSpPr>
      <dsp:spPr>
        <a:xfrm rot="8100000">
          <a:off x="3365230" y="2671478"/>
          <a:ext cx="749723" cy="469635"/>
        </a:xfrm>
        <a:prstGeom prst="leftRightArrow">
          <a:avLst/>
        </a:prstGeom>
        <a:solidFill>
          <a:srgbClr val="8064A2">
            <a:hueOff val="-1488257"/>
            <a:satOff val="8966"/>
            <a:lumOff val="719"/>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solidFill>
              <a:sysClr val="window" lastClr="FFFFFF"/>
            </a:solidFill>
            <a:latin typeface="Calibri"/>
            <a:ea typeface="+mn-ea"/>
            <a:cs typeface="+mn-cs"/>
          </a:endParaRPr>
        </a:p>
      </dsp:txBody>
      <dsp:txXfrm rot="10800000">
        <a:off x="3482639" y="2788887"/>
        <a:ext cx="514905" cy="234817"/>
      </dsp:txXfrm>
    </dsp:sp>
    <dsp:sp modelId="{2B460FCC-6A1E-4B10-8928-4F6BF12D70BD}">
      <dsp:nvSpPr>
        <dsp:cNvPr id="0" name=""/>
        <dsp:cNvSpPr/>
      </dsp:nvSpPr>
      <dsp:spPr>
        <a:xfrm>
          <a:off x="2297748" y="2957128"/>
          <a:ext cx="1391511" cy="1391511"/>
        </a:xfrm>
        <a:prstGeom prst="ellipse">
          <a:avLst/>
        </a:prstGeom>
        <a:solidFill>
          <a:srgbClr val="8064A2">
            <a:hueOff val="-2976513"/>
            <a:satOff val="17933"/>
            <a:lumOff val="1437"/>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b="1" kern="1200">
              <a:solidFill>
                <a:sysClr val="window" lastClr="FFFFFF"/>
              </a:solidFill>
              <a:latin typeface="Calibri"/>
              <a:ea typeface="+mn-ea"/>
              <a:cs typeface="+mn-cs"/>
            </a:rPr>
            <a:t>Physiological Changes</a:t>
          </a:r>
          <a:endParaRPr lang="en-GB" sz="1300" kern="1200">
            <a:solidFill>
              <a:sysClr val="window" lastClr="FFFFFF"/>
            </a:solidFill>
            <a:latin typeface="Calibri"/>
            <a:ea typeface="+mn-ea"/>
            <a:cs typeface="+mn-cs"/>
          </a:endParaRPr>
        </a:p>
      </dsp:txBody>
      <dsp:txXfrm>
        <a:off x="2501530" y="3160910"/>
        <a:ext cx="983947" cy="983947"/>
      </dsp:txXfrm>
    </dsp:sp>
    <dsp:sp modelId="{14C4DC17-6E15-42D4-AA45-E7A4AD1C3A32}">
      <dsp:nvSpPr>
        <dsp:cNvPr id="0" name=""/>
        <dsp:cNvSpPr/>
      </dsp:nvSpPr>
      <dsp:spPr>
        <a:xfrm rot="13542925">
          <a:off x="1991049" y="2702315"/>
          <a:ext cx="608716" cy="469635"/>
        </a:xfrm>
        <a:prstGeom prst="leftRightArrow">
          <a:avLst/>
        </a:prstGeom>
        <a:solidFill>
          <a:srgbClr val="8064A2">
            <a:hueOff val="-2976513"/>
            <a:satOff val="17933"/>
            <a:lumOff val="1437"/>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solidFill>
              <a:sysClr val="window" lastClr="FFFFFF"/>
            </a:solidFill>
            <a:latin typeface="Calibri"/>
            <a:ea typeface="+mn-ea"/>
            <a:cs typeface="+mn-cs"/>
          </a:endParaRPr>
        </a:p>
      </dsp:txBody>
      <dsp:txXfrm rot="10800000">
        <a:off x="2108458" y="2819724"/>
        <a:ext cx="373898" cy="234817"/>
      </dsp:txXfrm>
    </dsp:sp>
    <dsp:sp modelId="{F45C11A9-099A-4BAA-AC1F-2F65DE8954C6}">
      <dsp:nvSpPr>
        <dsp:cNvPr id="0" name=""/>
        <dsp:cNvSpPr/>
      </dsp:nvSpPr>
      <dsp:spPr>
        <a:xfrm>
          <a:off x="888424" y="1512162"/>
          <a:ext cx="1391511" cy="1391511"/>
        </a:xfrm>
        <a:prstGeom prst="ellipse">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GB" sz="1300" b="1" kern="1200">
              <a:solidFill>
                <a:sysClr val="window" lastClr="FFFFFF"/>
              </a:solidFill>
              <a:latin typeface="Calibri"/>
              <a:ea typeface="+mn-ea"/>
              <a:cs typeface="+mn-cs"/>
            </a:rPr>
            <a:t>Behaviour</a:t>
          </a:r>
          <a:r>
            <a:rPr lang="en-GB" sz="1300" kern="1200">
              <a:solidFill>
                <a:sysClr val="window" lastClr="FFFFFF"/>
              </a:solidFill>
              <a:latin typeface="Calibri"/>
              <a:ea typeface="+mn-ea"/>
              <a:cs typeface="+mn-cs"/>
            </a:rPr>
            <a:t/>
          </a:r>
          <a:br>
            <a:rPr lang="en-GB" sz="1300" kern="1200">
              <a:solidFill>
                <a:sysClr val="window" lastClr="FFFFFF"/>
              </a:solidFill>
              <a:latin typeface="Calibri"/>
              <a:ea typeface="+mn-ea"/>
              <a:cs typeface="+mn-cs"/>
            </a:rPr>
          </a:br>
          <a:endParaRPr lang="en-GB" sz="1300" kern="1200">
            <a:solidFill>
              <a:sysClr val="window" lastClr="FFFFFF"/>
            </a:solidFill>
            <a:latin typeface="Calibri"/>
            <a:ea typeface="+mn-ea"/>
            <a:cs typeface="+mn-cs"/>
          </a:endParaRPr>
        </a:p>
      </dsp:txBody>
      <dsp:txXfrm>
        <a:off x="1092206" y="1715944"/>
        <a:ext cx="983947" cy="983947"/>
      </dsp:txXfrm>
    </dsp:sp>
    <dsp:sp modelId="{F55C25E1-2404-43DB-8358-B03D589A2145}">
      <dsp:nvSpPr>
        <dsp:cNvPr id="0" name=""/>
        <dsp:cNvSpPr/>
      </dsp:nvSpPr>
      <dsp:spPr>
        <a:xfrm rot="18789902">
          <a:off x="1953289" y="1224477"/>
          <a:ext cx="666071" cy="469635"/>
        </a:xfrm>
        <a:prstGeom prst="leftRightArrow">
          <a:avLst/>
        </a:prstGeom>
        <a:solidFill>
          <a:srgbClr val="8064A2">
            <a:hueOff val="-4464770"/>
            <a:satOff val="26899"/>
            <a:lumOff val="2156"/>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GB" sz="1000" kern="1200">
            <a:solidFill>
              <a:sysClr val="window" lastClr="FFFFFF"/>
            </a:solidFill>
            <a:latin typeface="Calibri"/>
            <a:ea typeface="+mn-ea"/>
            <a:cs typeface="+mn-cs"/>
          </a:endParaRPr>
        </a:p>
      </dsp:txBody>
      <dsp:txXfrm>
        <a:off x="2070698" y="1341886"/>
        <a:ext cx="431253" cy="2348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AE356-955F-4BDD-A934-BE1370DF21F3}">
      <dsp:nvSpPr>
        <dsp:cNvPr id="0" name=""/>
        <dsp:cNvSpPr/>
      </dsp:nvSpPr>
      <dsp:spPr>
        <a:xfrm>
          <a:off x="3344271" y="0"/>
          <a:ext cx="1561132" cy="1561132"/>
        </a:xfrm>
        <a:prstGeom prst="ellipse">
          <a:avLst/>
        </a:prstGeom>
        <a:solidFill>
          <a:srgbClr val="8064A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GB" sz="1100" b="1" kern="1200">
              <a:solidFill>
                <a:sysClr val="window" lastClr="FFFFFF"/>
              </a:solidFill>
              <a:latin typeface="Calibri"/>
              <a:ea typeface="+mn-ea"/>
              <a:cs typeface="+mn-cs"/>
            </a:rPr>
            <a:t>Thoughts</a:t>
          </a:r>
          <a:r>
            <a:rPr lang="en-GB" sz="1100" kern="1200">
              <a:solidFill>
                <a:sysClr val="window" lastClr="FFFFFF"/>
              </a:solidFill>
              <a:latin typeface="Calibri"/>
              <a:ea typeface="+mn-ea"/>
              <a:cs typeface="+mn-cs"/>
            </a:rPr>
            <a:t/>
          </a:r>
          <a:br>
            <a:rPr lang="en-GB" sz="1100" kern="1200">
              <a:solidFill>
                <a:sysClr val="window" lastClr="FFFFFF"/>
              </a:solidFill>
              <a:latin typeface="Calibri"/>
              <a:ea typeface="+mn-ea"/>
              <a:cs typeface="+mn-cs"/>
            </a:rPr>
          </a:br>
          <a:r>
            <a:rPr lang="en-GB" sz="1100" kern="1200">
              <a:solidFill>
                <a:sysClr val="window" lastClr="FFFFFF"/>
              </a:solidFill>
              <a:latin typeface="Calibri"/>
              <a:ea typeface="+mn-ea"/>
              <a:cs typeface="+mn-cs"/>
            </a:rPr>
            <a:t>"this is awful"</a:t>
          </a:r>
          <a:br>
            <a:rPr lang="en-GB" sz="1100" kern="1200">
              <a:solidFill>
                <a:sysClr val="window" lastClr="FFFFFF"/>
              </a:solidFill>
              <a:latin typeface="Calibri"/>
              <a:ea typeface="+mn-ea"/>
              <a:cs typeface="+mn-cs"/>
            </a:rPr>
          </a:br>
          <a:r>
            <a:rPr lang="en-GB" sz="1100" kern="1200">
              <a:solidFill>
                <a:sysClr val="window" lastClr="FFFFFF"/>
              </a:solidFill>
              <a:latin typeface="Calibri"/>
              <a:ea typeface="+mn-ea"/>
              <a:cs typeface="+mn-cs"/>
            </a:rPr>
            <a:t>"my memory is getting worse"</a:t>
          </a:r>
        </a:p>
      </dsp:txBody>
      <dsp:txXfrm>
        <a:off x="3572893" y="228622"/>
        <a:ext cx="1103888" cy="1103888"/>
      </dsp:txXfrm>
    </dsp:sp>
    <dsp:sp modelId="{6158FA64-C8F3-4605-A6FE-C0AAF71B750C}">
      <dsp:nvSpPr>
        <dsp:cNvPr id="0" name=""/>
        <dsp:cNvSpPr/>
      </dsp:nvSpPr>
      <dsp:spPr>
        <a:xfrm rot="2711438">
          <a:off x="4573908" y="1337787"/>
          <a:ext cx="732298" cy="526882"/>
        </a:xfrm>
        <a:prstGeom prst="leftRightArrow">
          <a:avLst/>
        </a:prstGeom>
        <a:solidFill>
          <a:srgbClr val="8064A2">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solidFill>
              <a:sysClr val="window" lastClr="FFFFFF"/>
            </a:solidFill>
            <a:latin typeface="Calibri"/>
            <a:ea typeface="+mn-ea"/>
            <a:cs typeface="+mn-cs"/>
          </a:endParaRPr>
        </a:p>
      </dsp:txBody>
      <dsp:txXfrm>
        <a:off x="4705628" y="1469508"/>
        <a:ext cx="468857" cy="263441"/>
      </dsp:txXfrm>
    </dsp:sp>
    <dsp:sp modelId="{69B61248-186D-434E-86F1-A50ADA4C5EB6}">
      <dsp:nvSpPr>
        <dsp:cNvPr id="0" name=""/>
        <dsp:cNvSpPr/>
      </dsp:nvSpPr>
      <dsp:spPr>
        <a:xfrm>
          <a:off x="4991109" y="1657833"/>
          <a:ext cx="1561132" cy="1561132"/>
        </a:xfrm>
        <a:prstGeom prst="ellipse">
          <a:avLst/>
        </a:prstGeom>
        <a:solidFill>
          <a:srgbClr val="8064A2">
            <a:hueOff val="-1488257"/>
            <a:satOff val="8966"/>
            <a:lumOff val="719"/>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GB" sz="1100" b="1" kern="1200">
              <a:solidFill>
                <a:sysClr val="window" lastClr="FFFFFF"/>
              </a:solidFill>
              <a:latin typeface="Calibri"/>
              <a:ea typeface="+mn-ea"/>
              <a:cs typeface="+mn-cs"/>
            </a:rPr>
            <a:t>Feelings</a:t>
          </a:r>
          <a:r>
            <a:rPr lang="en-GB" sz="1100" kern="1200">
              <a:solidFill>
                <a:sysClr val="window" lastClr="FFFFFF"/>
              </a:solidFill>
              <a:latin typeface="Calibri"/>
              <a:ea typeface="+mn-ea"/>
              <a:cs typeface="+mn-cs"/>
            </a:rPr>
            <a:t/>
          </a:r>
          <a:br>
            <a:rPr lang="en-GB" sz="1100" kern="1200">
              <a:solidFill>
                <a:sysClr val="window" lastClr="FFFFFF"/>
              </a:solidFill>
              <a:latin typeface="Calibri"/>
              <a:ea typeface="+mn-ea"/>
              <a:cs typeface="+mn-cs"/>
            </a:rPr>
          </a:br>
          <a:r>
            <a:rPr lang="en-GB" sz="1100" kern="1200">
              <a:solidFill>
                <a:sysClr val="window" lastClr="FFFFFF"/>
              </a:solidFill>
              <a:latin typeface="Calibri"/>
              <a:ea typeface="+mn-ea"/>
              <a:cs typeface="+mn-cs"/>
            </a:rPr>
            <a:t>Worried</a:t>
          </a:r>
          <a:br>
            <a:rPr lang="en-GB" sz="1100" kern="1200">
              <a:solidFill>
                <a:sysClr val="window" lastClr="FFFFFF"/>
              </a:solidFill>
              <a:latin typeface="Calibri"/>
              <a:ea typeface="+mn-ea"/>
              <a:cs typeface="+mn-cs"/>
            </a:rPr>
          </a:br>
          <a:r>
            <a:rPr lang="en-GB" sz="1100" kern="1200">
              <a:solidFill>
                <a:sysClr val="window" lastClr="FFFFFF"/>
              </a:solidFill>
              <a:latin typeface="Calibri"/>
              <a:ea typeface="+mn-ea"/>
              <a:cs typeface="+mn-cs"/>
            </a:rPr>
            <a:t>Panicky</a:t>
          </a:r>
          <a:br>
            <a:rPr lang="en-GB" sz="1100" kern="1200">
              <a:solidFill>
                <a:sysClr val="window" lastClr="FFFFFF"/>
              </a:solidFill>
              <a:latin typeface="Calibri"/>
              <a:ea typeface="+mn-ea"/>
              <a:cs typeface="+mn-cs"/>
            </a:rPr>
          </a:br>
          <a:r>
            <a:rPr lang="en-GB" sz="1100" kern="1200">
              <a:solidFill>
                <a:sysClr val="window" lastClr="FFFFFF"/>
              </a:solidFill>
              <a:latin typeface="Calibri"/>
              <a:ea typeface="+mn-ea"/>
              <a:cs typeface="+mn-cs"/>
            </a:rPr>
            <a:t>Restless</a:t>
          </a:r>
        </a:p>
      </dsp:txBody>
      <dsp:txXfrm>
        <a:off x="5219731" y="1886455"/>
        <a:ext cx="1103888" cy="1103888"/>
      </dsp:txXfrm>
    </dsp:sp>
    <dsp:sp modelId="{4C68EF1C-162F-4A00-BD6D-11DEE570927A}">
      <dsp:nvSpPr>
        <dsp:cNvPr id="0" name=""/>
        <dsp:cNvSpPr/>
      </dsp:nvSpPr>
      <dsp:spPr>
        <a:xfrm rot="8099006">
          <a:off x="4603406" y="2995571"/>
          <a:ext cx="696262" cy="526882"/>
        </a:xfrm>
        <a:prstGeom prst="leftRightArrow">
          <a:avLst/>
        </a:prstGeom>
        <a:solidFill>
          <a:srgbClr val="8064A2">
            <a:hueOff val="-1488257"/>
            <a:satOff val="8966"/>
            <a:lumOff val="719"/>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solidFill>
              <a:sysClr val="window" lastClr="FFFFFF"/>
            </a:solidFill>
            <a:latin typeface="Calibri"/>
            <a:ea typeface="+mn-ea"/>
            <a:cs typeface="+mn-cs"/>
          </a:endParaRPr>
        </a:p>
      </dsp:txBody>
      <dsp:txXfrm rot="10800000">
        <a:off x="4735126" y="3127292"/>
        <a:ext cx="432821" cy="263441"/>
      </dsp:txXfrm>
    </dsp:sp>
    <dsp:sp modelId="{9AA91B16-14CF-45A5-8043-D821AD340B01}">
      <dsp:nvSpPr>
        <dsp:cNvPr id="0" name=""/>
        <dsp:cNvSpPr/>
      </dsp:nvSpPr>
      <dsp:spPr>
        <a:xfrm>
          <a:off x="3334233" y="3315667"/>
          <a:ext cx="1561132" cy="1561132"/>
        </a:xfrm>
        <a:prstGeom prst="ellipse">
          <a:avLst/>
        </a:prstGeom>
        <a:solidFill>
          <a:srgbClr val="8064A2">
            <a:hueOff val="-2976513"/>
            <a:satOff val="17933"/>
            <a:lumOff val="1437"/>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GB" sz="1100" b="1" kern="1200">
              <a:solidFill>
                <a:sysClr val="window" lastClr="FFFFFF"/>
              </a:solidFill>
              <a:latin typeface="Calibri"/>
              <a:ea typeface="+mn-ea"/>
              <a:cs typeface="+mn-cs"/>
            </a:rPr>
            <a:t>Physiological Changes</a:t>
          </a:r>
          <a:r>
            <a:rPr lang="en-GB" sz="1100" kern="1200">
              <a:solidFill>
                <a:sysClr val="window" lastClr="FFFFFF"/>
              </a:solidFill>
              <a:latin typeface="Calibri"/>
              <a:ea typeface="+mn-ea"/>
              <a:cs typeface="+mn-cs"/>
            </a:rPr>
            <a:t/>
          </a:r>
          <a:br>
            <a:rPr lang="en-GB" sz="1100" kern="1200">
              <a:solidFill>
                <a:sysClr val="window" lastClr="FFFFFF"/>
              </a:solidFill>
              <a:latin typeface="Calibri"/>
              <a:ea typeface="+mn-ea"/>
              <a:cs typeface="+mn-cs"/>
            </a:rPr>
          </a:br>
          <a:r>
            <a:rPr lang="en-GB" sz="1100" kern="1200">
              <a:solidFill>
                <a:sysClr val="window" lastClr="FFFFFF"/>
              </a:solidFill>
              <a:latin typeface="Calibri"/>
              <a:ea typeface="+mn-ea"/>
              <a:cs typeface="+mn-cs"/>
            </a:rPr>
            <a:t>Increase in stress hormone</a:t>
          </a:r>
          <a:br>
            <a:rPr lang="en-GB" sz="1100" kern="1200">
              <a:solidFill>
                <a:sysClr val="window" lastClr="FFFFFF"/>
              </a:solidFill>
              <a:latin typeface="Calibri"/>
              <a:ea typeface="+mn-ea"/>
              <a:cs typeface="+mn-cs"/>
            </a:rPr>
          </a:br>
          <a:r>
            <a:rPr lang="en-GB" sz="1100" kern="1200">
              <a:solidFill>
                <a:sysClr val="window" lastClr="FFFFFF"/>
              </a:solidFill>
              <a:latin typeface="Calibri"/>
              <a:ea typeface="+mn-ea"/>
              <a:cs typeface="+mn-cs"/>
            </a:rPr>
            <a:t>Heart Races</a:t>
          </a:r>
          <a:br>
            <a:rPr lang="en-GB" sz="1100" kern="1200">
              <a:solidFill>
                <a:sysClr val="window" lastClr="FFFFFF"/>
              </a:solidFill>
              <a:latin typeface="Calibri"/>
              <a:ea typeface="+mn-ea"/>
              <a:cs typeface="+mn-cs"/>
            </a:rPr>
          </a:br>
          <a:r>
            <a:rPr lang="en-GB" sz="1100" kern="1200">
              <a:solidFill>
                <a:sysClr val="window" lastClr="FFFFFF"/>
              </a:solidFill>
              <a:latin typeface="Calibri"/>
              <a:ea typeface="+mn-ea"/>
              <a:cs typeface="+mn-cs"/>
            </a:rPr>
            <a:t>Shallow, fast breathing</a:t>
          </a:r>
        </a:p>
      </dsp:txBody>
      <dsp:txXfrm>
        <a:off x="3562855" y="3544289"/>
        <a:ext cx="1103888" cy="1103888"/>
      </dsp:txXfrm>
    </dsp:sp>
    <dsp:sp modelId="{C3ED78BD-8E28-451D-9DF6-88ECF0E8CAF8}">
      <dsp:nvSpPr>
        <dsp:cNvPr id="0" name=""/>
        <dsp:cNvSpPr/>
      </dsp:nvSpPr>
      <dsp:spPr>
        <a:xfrm rot="13500994">
          <a:off x="2956673" y="3012180"/>
          <a:ext cx="675976" cy="526882"/>
        </a:xfrm>
        <a:prstGeom prst="leftRightArrow">
          <a:avLst/>
        </a:prstGeom>
        <a:solidFill>
          <a:srgbClr val="8064A2">
            <a:hueOff val="-2976513"/>
            <a:satOff val="17933"/>
            <a:lumOff val="1437"/>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solidFill>
              <a:sysClr val="window" lastClr="FFFFFF"/>
            </a:solidFill>
            <a:latin typeface="Calibri"/>
            <a:ea typeface="+mn-ea"/>
            <a:cs typeface="+mn-cs"/>
          </a:endParaRPr>
        </a:p>
      </dsp:txBody>
      <dsp:txXfrm rot="10800000">
        <a:off x="3088394" y="3143900"/>
        <a:ext cx="412535" cy="263441"/>
      </dsp:txXfrm>
    </dsp:sp>
    <dsp:sp modelId="{BFA013FB-47FD-4A23-B71B-3A322BA86626}">
      <dsp:nvSpPr>
        <dsp:cNvPr id="0" name=""/>
        <dsp:cNvSpPr/>
      </dsp:nvSpPr>
      <dsp:spPr>
        <a:xfrm>
          <a:off x="1677358" y="1657833"/>
          <a:ext cx="1561132" cy="1561132"/>
        </a:xfrm>
        <a:prstGeom prst="ellipse">
          <a:avLst/>
        </a:prstGeom>
        <a:solidFill>
          <a:srgbClr val="8064A2">
            <a:hueOff val="-4464770"/>
            <a:satOff val="26899"/>
            <a:lumOff val="215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GB" sz="1100" b="1" kern="1200">
              <a:solidFill>
                <a:sysClr val="window" lastClr="FFFFFF"/>
              </a:solidFill>
              <a:latin typeface="Calibri"/>
              <a:ea typeface="+mn-ea"/>
              <a:cs typeface="+mn-cs"/>
            </a:rPr>
            <a:t>Behaviour</a:t>
          </a:r>
          <a:r>
            <a:rPr lang="en-GB" sz="1100" kern="1200">
              <a:solidFill>
                <a:sysClr val="window" lastClr="FFFFFF"/>
              </a:solidFill>
              <a:latin typeface="Calibri"/>
              <a:ea typeface="+mn-ea"/>
              <a:cs typeface="+mn-cs"/>
            </a:rPr>
            <a:t/>
          </a:r>
          <a:br>
            <a:rPr lang="en-GB" sz="1100" kern="1200">
              <a:solidFill>
                <a:sysClr val="window" lastClr="FFFFFF"/>
              </a:solidFill>
              <a:latin typeface="Calibri"/>
              <a:ea typeface="+mn-ea"/>
              <a:cs typeface="+mn-cs"/>
            </a:rPr>
          </a:br>
          <a:r>
            <a:rPr lang="en-GB" sz="1100" kern="1200">
              <a:solidFill>
                <a:sysClr val="window" lastClr="FFFFFF"/>
              </a:solidFill>
              <a:latin typeface="Calibri"/>
              <a:ea typeface="+mn-ea"/>
              <a:cs typeface="+mn-cs"/>
            </a:rPr>
            <a:t>Cannot concentrate</a:t>
          </a:r>
          <a:br>
            <a:rPr lang="en-GB" sz="1100" kern="1200">
              <a:solidFill>
                <a:sysClr val="window" lastClr="FFFFFF"/>
              </a:solidFill>
              <a:latin typeface="Calibri"/>
              <a:ea typeface="+mn-ea"/>
              <a:cs typeface="+mn-cs"/>
            </a:rPr>
          </a:br>
          <a:r>
            <a:rPr lang="en-GB" sz="1100" kern="1200">
              <a:solidFill>
                <a:sysClr val="window" lastClr="FFFFFF"/>
              </a:solidFill>
              <a:latin typeface="Calibri"/>
              <a:ea typeface="+mn-ea"/>
              <a:cs typeface="+mn-cs"/>
            </a:rPr>
            <a:t>Difficulty Sleeping</a:t>
          </a:r>
          <a:br>
            <a:rPr lang="en-GB" sz="1100" kern="1200">
              <a:solidFill>
                <a:sysClr val="window" lastClr="FFFFFF"/>
              </a:solidFill>
              <a:latin typeface="Calibri"/>
              <a:ea typeface="+mn-ea"/>
              <a:cs typeface="+mn-cs"/>
            </a:rPr>
          </a:br>
          <a:r>
            <a:rPr lang="en-GB" sz="1100" kern="1200">
              <a:solidFill>
                <a:sysClr val="window" lastClr="FFFFFF"/>
              </a:solidFill>
              <a:latin typeface="Calibri"/>
              <a:ea typeface="+mn-ea"/>
              <a:cs typeface="+mn-cs"/>
            </a:rPr>
            <a:t>Asking for reassurance</a:t>
          </a:r>
        </a:p>
      </dsp:txBody>
      <dsp:txXfrm>
        <a:off x="1905980" y="1886455"/>
        <a:ext cx="1103888" cy="1103888"/>
      </dsp:txXfrm>
    </dsp:sp>
    <dsp:sp modelId="{EEE4FC15-2ABD-4F86-91FD-1AE90B8AC8EA}">
      <dsp:nvSpPr>
        <dsp:cNvPr id="0" name=""/>
        <dsp:cNvSpPr/>
      </dsp:nvSpPr>
      <dsp:spPr>
        <a:xfrm rot="18909388">
          <a:off x="2937287" y="1354396"/>
          <a:ext cx="691386" cy="526882"/>
        </a:xfrm>
        <a:prstGeom prst="leftRightArrow">
          <a:avLst/>
        </a:prstGeom>
        <a:solidFill>
          <a:srgbClr val="8064A2">
            <a:hueOff val="-4464770"/>
            <a:satOff val="26899"/>
            <a:lumOff val="2156"/>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solidFill>
              <a:sysClr val="window" lastClr="FFFFFF"/>
            </a:solidFill>
            <a:latin typeface="Calibri"/>
            <a:ea typeface="+mn-ea"/>
            <a:cs typeface="+mn-cs"/>
          </a:endParaRPr>
        </a:p>
      </dsp:txBody>
      <dsp:txXfrm>
        <a:off x="3069008" y="1486117"/>
        <a:ext cx="427945" cy="26344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F57490-0E13-4597-B119-15AAB834878D}" type="datetimeFigureOut">
              <a:rPr lang="en-GB" smtClean="0"/>
              <a:t>18/07/2022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C753C2-81D3-4F83-9BDF-87D7F20E2C64}" type="slidenum">
              <a:rPr lang="en-GB" smtClean="0"/>
              <a:t>‹#›</a:t>
            </a:fld>
            <a:endParaRPr lang="en-GB"/>
          </a:p>
        </p:txBody>
      </p:sp>
    </p:spTree>
    <p:extLst>
      <p:ext uri="{BB962C8B-B14F-4D97-AF65-F5344CB8AC3E}">
        <p14:creationId xmlns:p14="http://schemas.microsoft.com/office/powerpoint/2010/main" val="3379515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i="1" kern="1200" dirty="0">
                <a:solidFill>
                  <a:schemeClr val="tx1"/>
                </a:solidFill>
                <a:effectLst/>
                <a:latin typeface="+mn-lt"/>
                <a:ea typeface="+mn-ea"/>
                <a:cs typeface="+mn-cs"/>
              </a:rPr>
              <a:t>Welcome participants to the group</a:t>
            </a:r>
            <a:endParaRPr lang="en-GB" sz="16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Explain that the group is for individuals who report difficulties with their memory</a:t>
            </a:r>
            <a:endParaRPr lang="en-GB" sz="16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Important that we have realistic expectations that the group is not about ‘getting rid’ of our memory difficulties</a:t>
            </a:r>
            <a:endParaRPr lang="en-GB" sz="16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a:solidFill>
                  <a:schemeClr val="tx1"/>
                </a:solidFill>
                <a:effectLst/>
                <a:latin typeface="+mn-lt"/>
                <a:ea typeface="+mn-ea"/>
                <a:cs typeface="+mn-cs"/>
              </a:rPr>
              <a:t>The group will offer skills and information that will help us to manage these memory difficulties </a:t>
            </a:r>
          </a:p>
          <a:p>
            <a:pPr marL="171450" lvl="0" indent="-171450">
              <a:buFont typeface="Arial" panose="020B0604020202020204" pitchFamily="34" charset="0"/>
              <a:buChar char="•"/>
            </a:pPr>
            <a:r>
              <a:rPr lang="en-GB" sz="1200" kern="1200" baseline="0" dirty="0">
                <a:solidFill>
                  <a:schemeClr val="tx1"/>
                </a:solidFill>
                <a:effectLst/>
                <a:latin typeface="+mn-lt"/>
                <a:ea typeface="+mn-ea"/>
                <a:cs typeface="+mn-cs"/>
              </a:rPr>
              <a:t>2 hours with break</a:t>
            </a:r>
            <a:endParaRPr lang="en-GB" sz="1600" kern="1200" dirty="0">
              <a:solidFill>
                <a:schemeClr val="tx1"/>
              </a:solidFill>
              <a:effectLst/>
              <a:latin typeface="+mn-lt"/>
              <a:ea typeface="+mn-ea"/>
              <a:cs typeface="+mn-cs"/>
            </a:endParaRP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2</a:t>
            </a:fld>
            <a:endParaRPr lang="en-GB" dirty="0"/>
          </a:p>
        </p:txBody>
      </p:sp>
    </p:spTree>
    <p:extLst>
      <p:ext uri="{BB962C8B-B14F-4D97-AF65-F5344CB8AC3E}">
        <p14:creationId xmlns:p14="http://schemas.microsoft.com/office/powerpoint/2010/main" val="295843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Breaks – including</a:t>
            </a:r>
            <a:r>
              <a:rPr lang="en-GB" baseline="0" dirty="0" smtClean="0"/>
              <a:t> toilet breaks</a:t>
            </a:r>
          </a:p>
          <a:p>
            <a:r>
              <a:rPr lang="en-GB" baseline="0" dirty="0" smtClean="0"/>
              <a:t>No recording of the </a:t>
            </a:r>
            <a:r>
              <a:rPr lang="en-GB" baseline="0" dirty="0" smtClean="0"/>
              <a:t>session</a:t>
            </a:r>
          </a:p>
          <a:p>
            <a:r>
              <a:rPr lang="en-GB" baseline="0" dirty="0" smtClean="0"/>
              <a:t>Mobile phones on silent/vibrate to minimise distractions</a:t>
            </a:r>
            <a:endParaRPr lang="en-GB" baseline="0" dirty="0" smtClean="0"/>
          </a:p>
        </p:txBody>
      </p:sp>
      <p:sp>
        <p:nvSpPr>
          <p:cNvPr id="4" name="Slide Number Placeholder 3"/>
          <p:cNvSpPr>
            <a:spLocks noGrp="1"/>
          </p:cNvSpPr>
          <p:nvPr>
            <p:ph type="sldNum" sz="quarter" idx="10"/>
          </p:nvPr>
        </p:nvSpPr>
        <p:spPr/>
        <p:txBody>
          <a:bodyPr/>
          <a:lstStyle/>
          <a:p>
            <a:fld id="{2A4182CC-8F35-477A-B3D2-86165ED2E8EE}" type="slidenum">
              <a:rPr lang="en-GB" smtClean="0"/>
              <a:t>3</a:t>
            </a:fld>
            <a:endParaRPr lang="en-GB"/>
          </a:p>
        </p:txBody>
      </p:sp>
    </p:spTree>
    <p:extLst>
      <p:ext uri="{BB962C8B-B14F-4D97-AF65-F5344CB8AC3E}">
        <p14:creationId xmlns:p14="http://schemas.microsoft.com/office/powerpoint/2010/main" val="660870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we are going to focus on the interaction between our cognitive functioning and our mood/emotions. We’re going to think about the impact of our mood on our cognitive functioning and vice versa. Along the way we’ll also think of some small changes that we may be able to make, to have a</a:t>
            </a:r>
            <a:r>
              <a:rPr lang="en-GB" baseline="0" dirty="0"/>
              <a:t>  positive impact on the way we feel and how, in turn this might also have a positive impact on our memory and cognition. </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4</a:t>
            </a:fld>
            <a:endParaRPr lang="en-GB"/>
          </a:p>
        </p:txBody>
      </p:sp>
    </p:spTree>
    <p:extLst>
      <p:ext uri="{BB962C8B-B14F-4D97-AF65-F5344CB8AC3E}">
        <p14:creationId xmlns:p14="http://schemas.microsoft.com/office/powerpoint/2010/main" val="2480291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6B30807-F010-40AD-8A95-010BEAE4105A}" type="slidenum">
              <a:rPr lang="en-GB" smtClean="0"/>
              <a:t>5</a:t>
            </a:fld>
            <a:endParaRPr lang="en-GB" dirty="0"/>
          </a:p>
        </p:txBody>
      </p:sp>
    </p:spTree>
    <p:extLst>
      <p:ext uri="{BB962C8B-B14F-4D97-AF65-F5344CB8AC3E}">
        <p14:creationId xmlns:p14="http://schemas.microsoft.com/office/powerpoint/2010/main" val="98929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100" kern="1200" dirty="0">
                <a:solidFill>
                  <a:schemeClr val="tx1"/>
                </a:solidFill>
                <a:effectLst/>
                <a:latin typeface="+mn-lt"/>
                <a:ea typeface="+mn-ea"/>
                <a:cs typeface="+mn-cs"/>
              </a:rPr>
              <a:t>As we said in the last session, when you come into each session there may be lots of things on your mind. You might have thoughts about what you’ve been doing, what you need to do, maybe some expectations or perhaps worries about what the group itself will be like.  Our minds often wander and life is sometimes filled with stresses or worries. </a:t>
            </a:r>
          </a:p>
          <a:p>
            <a:pPr marL="0" indent="0">
              <a:buFont typeface="Arial" panose="020B0604020202020204" pitchFamily="34" charset="0"/>
              <a:buNone/>
            </a:pPr>
            <a:endParaRPr lang="en-GB"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100" kern="1200" dirty="0">
                <a:solidFill>
                  <a:schemeClr val="tx1"/>
                </a:solidFill>
                <a:effectLst/>
                <a:latin typeface="+mn-lt"/>
                <a:ea typeface="+mn-ea"/>
                <a:cs typeface="+mn-cs"/>
              </a:rPr>
              <a:t>To start off today, and at the beginning of our future sessions, we will carry out a brief breathing exercise.  The aim of this is just to help us be more present ‘in the moment’, and give us some time to become more aware of our thoughts, feelings and any physical sensations. </a:t>
            </a:r>
          </a:p>
          <a:p>
            <a:pPr marL="171450" indent="-171450">
              <a:buFont typeface="Arial" panose="020B0604020202020204" pitchFamily="34" charset="0"/>
              <a:buChar char="•"/>
            </a:pPr>
            <a:endParaRPr lang="en-GB"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GB" sz="1100" kern="1200" dirty="0">
                <a:solidFill>
                  <a:schemeClr val="tx1"/>
                </a:solidFill>
                <a:effectLst/>
                <a:latin typeface="+mn-lt"/>
                <a:ea typeface="+mn-ea"/>
                <a:cs typeface="+mn-cs"/>
              </a:rPr>
              <a:t>As we’ll see later in the course, this can also support our cognitive functioning and help our memory along with promoting overall well-being.  If you have difficulty focusing on the breath (e.g. due to breathing difficulties) then go at a pace that feels comfortable to you, stop the meditation or focus on another part of your body, such as your feet. </a:t>
            </a:r>
          </a:p>
          <a:p>
            <a:pPr marL="171450" indent="-171450">
              <a:buFont typeface="Arial" panose="020B0604020202020204" pitchFamily="34" charset="0"/>
              <a:buChar char="•"/>
            </a:pPr>
            <a:endParaRPr lang="en-GB" dirty="0"/>
          </a:p>
          <a:p>
            <a:r>
              <a:rPr lang="en-GB" sz="1200" kern="1200" dirty="0">
                <a:solidFill>
                  <a:schemeClr val="tx1"/>
                </a:solidFill>
                <a:effectLst/>
                <a:latin typeface="+mn-lt"/>
                <a:ea typeface="+mn-ea"/>
                <a:cs typeface="+mn-cs"/>
              </a:rPr>
              <a:t>Below are some of the core principles of mindfulness:</a:t>
            </a:r>
          </a:p>
          <a:p>
            <a:pPr lvl="0"/>
            <a:r>
              <a:rPr lang="en-GB" sz="1200" b="1" dirty="0">
                <a:effectLst/>
              </a:rPr>
              <a:t>The ‘being’ mode: </a:t>
            </a:r>
            <a:r>
              <a:rPr lang="en-GB" sz="1200" dirty="0">
                <a:effectLst/>
              </a:rPr>
              <a:t>Mindfulness says that often we are so caught up in these thoughts about the past and future (the ‘doing’ mode) that we end up not paying attention to what’s happening around us now (the ‘being’ mode). </a:t>
            </a:r>
            <a:endParaRPr lang="en-GB" dirty="0">
              <a:effectLst/>
            </a:endParaRPr>
          </a:p>
          <a:p>
            <a:r>
              <a:rPr lang="en-GB" sz="1200" b="1" dirty="0">
                <a:effectLst/>
              </a:rPr>
              <a:t> </a:t>
            </a:r>
            <a:endParaRPr lang="en-GB" dirty="0">
              <a:effectLst/>
            </a:endParaRPr>
          </a:p>
          <a:p>
            <a:pPr lvl="0"/>
            <a:r>
              <a:rPr lang="en-GB" sz="1200" b="1" dirty="0">
                <a:effectLst/>
              </a:rPr>
              <a:t>Self-compassion: </a:t>
            </a:r>
            <a:r>
              <a:rPr lang="en-GB" sz="1200" dirty="0">
                <a:effectLst/>
              </a:rPr>
              <a:t>We often have so much compassion and empathy for others that we forget to have the same for ourselves. Mindfulness is about extending some of this kindness to ourselves.  </a:t>
            </a:r>
            <a:endParaRPr lang="en-GB" dirty="0">
              <a:effectLst/>
            </a:endParaRPr>
          </a:p>
          <a:p>
            <a:r>
              <a:rPr lang="en-GB" sz="1200" b="1" kern="1200" dirty="0">
                <a:solidFill>
                  <a:schemeClr val="tx1"/>
                </a:solidFill>
                <a:effectLst/>
                <a:latin typeface="+mn-lt"/>
                <a:ea typeface="+mn-ea"/>
                <a:cs typeface="+mn-cs"/>
              </a:rPr>
              <a:t> </a:t>
            </a:r>
            <a:endParaRPr lang="en-GB" dirty="0">
              <a:effectLst/>
            </a:endParaRPr>
          </a:p>
          <a:p>
            <a:r>
              <a:rPr lang="en-GB" sz="1200" kern="1200" dirty="0">
                <a:solidFill>
                  <a:schemeClr val="tx1"/>
                </a:solidFill>
                <a:effectLst/>
                <a:latin typeface="+mn-lt"/>
                <a:ea typeface="+mn-ea"/>
                <a:cs typeface="+mn-cs"/>
              </a:rPr>
              <a:t>Mindfulness can have a positive impact on lots of areas of our lives including: </a:t>
            </a:r>
          </a:p>
          <a:p>
            <a:pPr lvl="0"/>
            <a:r>
              <a:rPr lang="en-GB" sz="1200" b="1" dirty="0">
                <a:effectLst/>
              </a:rPr>
              <a:t>Emotional wellbeing</a:t>
            </a:r>
            <a:r>
              <a:rPr lang="en-GB" sz="1200" dirty="0">
                <a:effectLst/>
              </a:rPr>
              <a:t>: becoming more aware of our unhelpful thoughts and feelings and distancing ourselves from these. This can help us to realise that thoughts are just that thoughts! We will talk more about this in sessions 5 and 6. </a:t>
            </a:r>
            <a:endParaRPr lang="en-GB" dirty="0">
              <a:effectLst/>
            </a:endParaRPr>
          </a:p>
          <a:p>
            <a:r>
              <a:rPr lang="en-GB" sz="1200" dirty="0">
                <a:effectLst/>
              </a:rPr>
              <a:t> </a:t>
            </a:r>
            <a:endParaRPr lang="en-GB" dirty="0">
              <a:effectLst/>
            </a:endParaRPr>
          </a:p>
          <a:p>
            <a:pPr lvl="0"/>
            <a:r>
              <a:rPr lang="en-GB" sz="1200" b="1" dirty="0">
                <a:effectLst/>
              </a:rPr>
              <a:t>Physical wellbeing</a:t>
            </a:r>
            <a:r>
              <a:rPr lang="en-GB" sz="1200" dirty="0">
                <a:effectLst/>
              </a:rPr>
              <a:t>: Becoming more aware of our bodies can be very useful for managing stress and reducing the release of cortisols. This is because we’re often not even aware of the impact of stress on our bodies. We will also discuss this in more detail in another session </a:t>
            </a:r>
            <a:endParaRPr lang="en-GB" dirty="0">
              <a:effectLst/>
            </a:endParaRPr>
          </a:p>
          <a:p>
            <a:r>
              <a:rPr lang="en-GB" sz="1200" dirty="0">
                <a:effectLst/>
              </a:rPr>
              <a:t> </a:t>
            </a:r>
            <a:endParaRPr lang="en-GB" dirty="0">
              <a:effectLst/>
            </a:endParaRPr>
          </a:p>
          <a:p>
            <a:pPr lvl="0"/>
            <a:r>
              <a:rPr lang="en-GB" sz="1200" b="1" dirty="0">
                <a:effectLst/>
              </a:rPr>
              <a:t>Cognitive functioning</a:t>
            </a:r>
            <a:r>
              <a:rPr lang="en-GB" sz="1200" dirty="0">
                <a:effectLst/>
              </a:rPr>
              <a:t>: Mindfulness can be used to help improve our attention. By becoming aware of our thoughts, feelings and physical sensations we can bring our attention back to the present moment and reduce how much time we spend in automatic pilot. This can actually also help us to train our attention and help us to process and encode information effectively.</a:t>
            </a:r>
            <a:endParaRPr lang="en-GB" dirty="0">
              <a:effectLst/>
            </a:endParaRP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C6B30807-F010-40AD-8A95-010BEAE4105A}" type="slidenum">
              <a:rPr lang="en-GB" smtClean="0"/>
              <a:t>6</a:t>
            </a:fld>
            <a:endParaRPr lang="en-GB" dirty="0"/>
          </a:p>
        </p:txBody>
      </p:sp>
    </p:spTree>
    <p:extLst>
      <p:ext uri="{BB962C8B-B14F-4D97-AF65-F5344CB8AC3E}">
        <p14:creationId xmlns:p14="http://schemas.microsoft.com/office/powerpoint/2010/main" val="2986790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Home</a:t>
            </a:r>
            <a:r>
              <a:rPr lang="en-GB" baseline="0" dirty="0"/>
              <a:t> practice: how was it? Any particular difficulties? Anything from previous session? Any strategies noted down?</a:t>
            </a:r>
            <a:endParaRPr lang="en-GB" dirty="0"/>
          </a:p>
        </p:txBody>
      </p:sp>
      <p:sp>
        <p:nvSpPr>
          <p:cNvPr id="4" name="Slide Number Placeholder 3"/>
          <p:cNvSpPr>
            <a:spLocks noGrp="1"/>
          </p:cNvSpPr>
          <p:nvPr>
            <p:ph type="sldNum" sz="quarter" idx="10"/>
          </p:nvPr>
        </p:nvSpPr>
        <p:spPr/>
        <p:txBody>
          <a:bodyPr/>
          <a:lstStyle/>
          <a:p>
            <a:fld id="{C6B30807-F010-40AD-8A95-010BEAE4105A}" type="slidenum">
              <a:rPr lang="en-GB" smtClean="0"/>
              <a:t>7</a:t>
            </a:fld>
            <a:endParaRPr lang="en-GB" dirty="0"/>
          </a:p>
        </p:txBody>
      </p:sp>
    </p:spTree>
    <p:extLst>
      <p:ext uri="{BB962C8B-B14F-4D97-AF65-F5344CB8AC3E}">
        <p14:creationId xmlns:p14="http://schemas.microsoft.com/office/powerpoint/2010/main" val="238803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Home</a:t>
            </a:r>
            <a:r>
              <a:rPr lang="en-GB" baseline="0" dirty="0"/>
              <a:t> practice: how was it? Any particular difficulties? Anything from previous session? Any strategies noted down?</a:t>
            </a:r>
            <a:endParaRPr lang="en-GB" dirty="0"/>
          </a:p>
        </p:txBody>
      </p:sp>
      <p:sp>
        <p:nvSpPr>
          <p:cNvPr id="4" name="Slide Number Placeholder 3"/>
          <p:cNvSpPr>
            <a:spLocks noGrp="1"/>
          </p:cNvSpPr>
          <p:nvPr>
            <p:ph type="sldNum" sz="quarter" idx="10"/>
          </p:nvPr>
        </p:nvSpPr>
        <p:spPr/>
        <p:txBody>
          <a:bodyPr/>
          <a:lstStyle/>
          <a:p>
            <a:fld id="{C6B30807-F010-40AD-8A95-010BEAE4105A}" type="slidenum">
              <a:rPr lang="en-GB" smtClean="0"/>
              <a:t>8</a:t>
            </a:fld>
            <a:endParaRPr lang="en-GB" dirty="0"/>
          </a:p>
        </p:txBody>
      </p:sp>
    </p:spTree>
    <p:extLst>
      <p:ext uri="{BB962C8B-B14F-4D97-AF65-F5344CB8AC3E}">
        <p14:creationId xmlns:p14="http://schemas.microsoft.com/office/powerpoint/2010/main" val="2388032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Contact</a:t>
            </a:r>
            <a:r>
              <a:rPr lang="en-GB" sz="1200" kern="1200" baseline="0" dirty="0" smtClean="0">
                <a:solidFill>
                  <a:schemeClr val="tx1"/>
                </a:solidFill>
                <a:effectLst/>
                <a:latin typeface="+mn-lt"/>
                <a:ea typeface="+mn-ea"/>
                <a:cs typeface="+mn-cs"/>
              </a:rPr>
              <a:t> details </a:t>
            </a:r>
            <a:r>
              <a:rPr lang="en-GB" sz="1200" kern="1200" dirty="0" smtClean="0">
                <a:solidFill>
                  <a:schemeClr val="tx1"/>
                </a:solidFill>
                <a:effectLst/>
                <a:latin typeface="+mn-lt"/>
                <a:ea typeface="+mn-ea"/>
                <a:cs typeface="+mn-cs"/>
              </a:rPr>
              <a:t>if you are having difficulties with the programme. There will also be space to ask any questions and explore with us your difficulties within the group if you feel comfortable sharing these. </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29</a:t>
            </a:fld>
            <a:endParaRPr lang="en-GB"/>
          </a:p>
        </p:txBody>
      </p:sp>
    </p:spTree>
    <p:extLst>
      <p:ext uri="{BB962C8B-B14F-4D97-AF65-F5344CB8AC3E}">
        <p14:creationId xmlns:p14="http://schemas.microsoft.com/office/powerpoint/2010/main" val="411572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0D3D53-5747-404F-A3FC-3B5C5056BFA9}"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7C229B-BE94-46CB-879A-0D465F4B057B}" type="slidenum">
              <a:rPr lang="en-GB" smtClean="0"/>
              <a:t>‹#›</a:t>
            </a:fld>
            <a:endParaRPr lang="en-GB"/>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0D3D53-5747-404F-A3FC-3B5C5056BFA9}"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7C229B-BE94-46CB-879A-0D465F4B057B}"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0D3D53-5747-404F-A3FC-3B5C5056BFA9}"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7C229B-BE94-46CB-879A-0D465F4B057B}"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0D3D53-5747-404F-A3FC-3B5C5056BFA9}"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7C229B-BE94-46CB-879A-0D465F4B057B}"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0D3D53-5747-404F-A3FC-3B5C5056BFA9}"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7C229B-BE94-46CB-879A-0D465F4B057B}" type="slidenum">
              <a:rPr lang="en-GB" smtClean="0"/>
              <a:t>‹#›</a:t>
            </a:fld>
            <a:endParaRPr lang="en-GB"/>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0D3D53-5747-404F-A3FC-3B5C5056BFA9}" type="datetimeFigureOut">
              <a:rPr lang="en-GB" smtClean="0"/>
              <a:t>18/07/2022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F7C229B-BE94-46CB-879A-0D465F4B057B}"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0D3D53-5747-404F-A3FC-3B5C5056BFA9}" type="datetimeFigureOut">
              <a:rPr lang="en-GB" smtClean="0"/>
              <a:t>18/07/2022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F7C229B-BE94-46CB-879A-0D465F4B057B}" type="slidenum">
              <a:rPr lang="en-GB" smtClean="0"/>
              <a:t>‹#›</a:t>
            </a:fld>
            <a:endParaRPr lang="en-GB"/>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0D3D53-5747-404F-A3FC-3B5C5056BFA9}" type="datetimeFigureOut">
              <a:rPr lang="en-GB" smtClean="0"/>
              <a:t>18/07/2022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F7C229B-BE94-46CB-879A-0D465F4B057B}"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0D3D53-5747-404F-A3FC-3B5C5056BFA9}" type="datetimeFigureOut">
              <a:rPr lang="en-GB" smtClean="0"/>
              <a:t>18/07/2022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F7C229B-BE94-46CB-879A-0D465F4B057B}"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0D3D53-5747-404F-A3FC-3B5C5056BFA9}" type="datetimeFigureOut">
              <a:rPr lang="en-GB" smtClean="0"/>
              <a:t>18/07/2022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F7C229B-BE94-46CB-879A-0D465F4B057B}" type="slidenum">
              <a:rPr lang="en-GB" smtClean="0"/>
              <a:t>‹#›</a:t>
            </a:fld>
            <a:endParaRPr lang="en-GB"/>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0D3D53-5747-404F-A3FC-3B5C5056BFA9}" type="datetimeFigureOut">
              <a:rPr lang="en-GB" smtClean="0"/>
              <a:t>18/07/2022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F7C229B-BE94-46CB-879A-0D465F4B057B}"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7F0D3D53-5747-404F-A3FC-3B5C5056BFA9}" type="datetimeFigureOut">
              <a:rPr lang="en-GB" smtClean="0"/>
              <a:t>18/07/2022</a:t>
            </a:fld>
            <a:endParaRPr lang="en-GB"/>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GB"/>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CF7C229B-BE94-46CB-879A-0D465F4B057B}"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google.co.uk/url?sa=i&amp;rct=j&amp;q=&amp;esrc=s&amp;source=images&amp;cd=&amp;ved=&amp;url=https://www.waterfordcounselingservices.com/mind-full-mindful/&amp;psig=AOvVaw23jL3g1o6NwBLEP5JC0Tt-&amp;ust=157332327919677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im2-Cd_t3VAhUGVRQKHeIbCicQjRwIBw&amp;url=http://atclassroom.blogspot.com/2015/08/executive-functioning.html&amp;psig=AFQjCNHHsqxZ8ThmyuezKdOsvZxO1VrizA&amp;ust=1503049569429952"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www.google.co.uk/url?sa=i&amp;rct=j&amp;q=&amp;esrc=s&amp;source=images&amp;cd=&amp;cad=rja&amp;uact=8&amp;ved=0ahUKEwjI-JmSgKLWAhVFGsAKHQkhA5kQjRwIBw&amp;url=http://www.istockphoto.com/illustrations/jogging&amp;psig=AFQjCNGI2vguLgq-pBerrTf0BaswVz57ag&amp;ust=1505386522076966"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hyperlink" Target="https://www.google.co.uk/url?sa=i&amp;rct=j&amp;q=&amp;esrc=s&amp;source=images&amp;cd=&amp;cad=rja&amp;uact=8&amp;ved=0ahUKEwjLicur37DWAhVLOxQKHZUEBNQQjRwIBw&amp;url=https://www.mindful.org/meditation/mindfulness-getting-started/&amp;psig=AFQjCNGp_64PMIuSWCwmF9rcWph0tM3psA&amp;ust=150589315546583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www.google.co.uk/url?sa=i&amp;rct=j&amp;q=&amp;esrc=s&amp;source=images&amp;cd=&amp;cad=rja&amp;uact=8&amp;ved=0ahUKEwjWm4HvsKLWAhUHchQKHaXPCQwQjRwIBw&amp;url=http://www.bbc.co.uk/news/health-32841273&amp;psig=AFQjCNF2VTfg_dlRfhvaJSeB1tuudG0BmA&amp;ust=1505399550293938"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www.google.co.uk/url?sa=i&amp;rct=j&amp;q=&amp;esrc=s&amp;source=images&amp;cd=&amp;cad=rja&amp;uact=8&amp;ved=0ahUKEwilqq2trKLWAhVGsxQKHYKiBoUQjRwIBw&amp;url=http://www.istockphoto.com/photos/no-smoking-sign&amp;psig=AFQjCNFCZH02jBUCwCszxadGXyr2iDG1Aw&amp;ust=1505398427238305"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www.google.co.uk/url?sa=i&amp;rct=j&amp;q=&amp;esrc=s&amp;source=images&amp;cd=&amp;cad=rja&amp;uact=8&amp;ved=0ahUKEwjG-Zy6r6LWAhUByRQKHcFvD5gQjRwIBw&amp;url=https://www.shareicon.net/mug-hot-drink-tea-cup-food-and-restaurant-coffee-tea-food-875036&amp;psig=AFQjCNE-KbiH7EUt4o4OLqwiTLsrPpphGQ&amp;ust=150539927108316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google.co.uk/url?sa=i&amp;rct=j&amp;q=&amp;esrc=s&amp;source=images&amp;cd=&amp;cad=rja&amp;uact=8&amp;ved=2ahUKEwjLuuGGo9XlAhVSx4UKHapHATwQjRx6BAgBEAQ&amp;url=/url?sa%3Di%26rct%3Dj%26q%3D%26esrc%3Ds%26source%3Dimages%26cd%3D%26ved%3D%26url%3Dhttps://www.jing.fm/iclip/u2q8t4u2q8t4y3q8_fire-exit-107761-7457922-fire-exit-safety-sign/%26psig%3DAOvVaw0Rs6pxJmgwA9gDy56g-Nbt%26ust%3D1573118981589605&amp;psig=AOvVaw0Rs6pxJmgwA9gDy56g-Nbt&amp;ust=1573118981589605" TargetMode="External"/><Relationship Id="rId7" Type="http://schemas.openxmlformats.org/officeDocument/2006/relationships/hyperlink" Target="http://clipart-library.com/coffee-break-cliparts.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hyperlink" Target="http://www.google.co.uk/url?sa=i&amp;rct=j&amp;q=&amp;esrc=s&amp;source=images&amp;cd=&amp;ved=&amp;url=http://clipart-library.com/bathroom-signs.html&amp;psig=AOvVaw0tSREeN8o5u0rGJ2iWdLZK&amp;ust=1573119052067001" TargetMode="External"/><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maxstacklabs.com/Analytics.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ved=&amp;url=https://www.waterfordcounselingservices.com/mind-full-mindful/&amp;psig=AOvVaw23jL3g1o6NwBLEP5JC0Tt-&amp;ust=157332327919677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8288522" cy="1927225"/>
          </a:xfrm>
        </p:spPr>
        <p:txBody>
          <a:bodyPr/>
          <a:lstStyle/>
          <a:p>
            <a:r>
              <a:rPr lang="en-GB" dirty="0">
                <a:latin typeface="Arial" panose="020B0604020202020204" pitchFamily="34" charset="0"/>
                <a:cs typeface="Arial" panose="020B0604020202020204" pitchFamily="34" charset="0"/>
              </a:rPr>
              <a:t>Memory Skills Group</a:t>
            </a:r>
          </a:p>
        </p:txBody>
      </p:sp>
      <p:sp>
        <p:nvSpPr>
          <p:cNvPr id="3" name="Subtitle 2"/>
          <p:cNvSpPr>
            <a:spLocks noGrp="1"/>
          </p:cNvSpPr>
          <p:nvPr>
            <p:ph type="subTitle" idx="1"/>
          </p:nvPr>
        </p:nvSpPr>
        <p:spPr>
          <a:xfrm>
            <a:off x="685800" y="3505200"/>
            <a:ext cx="7846640" cy="3092152"/>
          </a:xfrm>
        </p:spPr>
        <p:txBody>
          <a:bodyPr>
            <a:normAutofit/>
          </a:bodyPr>
          <a:lstStyle/>
          <a:p>
            <a:r>
              <a:rPr lang="en-GB" dirty="0">
                <a:latin typeface="+mj-lt"/>
                <a:cs typeface="Calibri" panose="020F0502020204030204" pitchFamily="34" charset="0"/>
              </a:rPr>
              <a:t>Week 5 : Mood and Cognitive Functioning</a:t>
            </a:r>
          </a:p>
          <a:p>
            <a:endParaRPr lang="en-GB" dirty="0">
              <a:latin typeface="+mj-lt"/>
              <a:cs typeface="Calibri" panose="020F0502020204030204" pitchFamily="34" charset="0"/>
            </a:endParaRPr>
          </a:p>
          <a:p>
            <a:endParaRPr lang="en-GB" dirty="0">
              <a:latin typeface="+mj-lt"/>
              <a:cs typeface="Calibri" panose="020F0502020204030204" pitchFamily="34" charset="0"/>
            </a:endParaRPr>
          </a:p>
          <a:p>
            <a:r>
              <a:rPr lang="en-GB" sz="900" dirty="0">
                <a:latin typeface="+mj-lt"/>
                <a:cs typeface="Calibri" panose="020F0502020204030204" pitchFamily="34" charset="0"/>
              </a:rPr>
              <a:t>Rebecca Niebieszczanski (Trainee Clinical Psychologist)</a:t>
            </a:r>
          </a:p>
          <a:p>
            <a:r>
              <a:rPr lang="en-GB" sz="900" dirty="0">
                <a:latin typeface="+mj-lt"/>
                <a:cs typeface="Calibri" panose="020F0502020204030204" pitchFamily="34" charset="0"/>
              </a:rPr>
              <a:t>Kirsty Ellis (Assistant Psychologist)</a:t>
            </a:r>
          </a:p>
          <a:p>
            <a:r>
              <a:rPr lang="en-GB" sz="900" dirty="0">
                <a:latin typeface="+mj-lt"/>
                <a:cs typeface="Calibri" panose="020F0502020204030204" pitchFamily="34" charset="0"/>
              </a:rPr>
              <a:t>Lesley Stewart (Consultant Clinical Neuropsychologist)</a:t>
            </a:r>
          </a:p>
          <a:p>
            <a:endParaRPr lang="en-GB" sz="900" dirty="0">
              <a:latin typeface="+mj-lt"/>
              <a:cs typeface="Calibri" panose="020F0502020204030204" pitchFamily="34" charset="0"/>
            </a:endParaRPr>
          </a:p>
          <a:p>
            <a:r>
              <a:rPr lang="en-GB" sz="900" dirty="0">
                <a:latin typeface="+mj-lt"/>
                <a:cs typeface="Calibri" panose="020F0502020204030204" pitchFamily="34" charset="0"/>
              </a:rPr>
              <a:t>Revised </a:t>
            </a:r>
            <a:r>
              <a:rPr lang="en-GB" sz="900" dirty="0" smtClean="0">
                <a:latin typeface="+mj-lt"/>
                <a:cs typeface="Calibri" panose="020F0502020204030204" pitchFamily="34" charset="0"/>
              </a:rPr>
              <a:t>2021</a:t>
            </a:r>
            <a:endParaRPr lang="en-GB" sz="900" dirty="0">
              <a:latin typeface="+mj-lt"/>
              <a:cs typeface="Calibri" panose="020F0502020204030204" pitchFamily="34" charset="0"/>
            </a:endParaRPr>
          </a:p>
          <a:p>
            <a:r>
              <a:rPr lang="en-GB" sz="900" dirty="0" smtClean="0">
                <a:latin typeface="+mj-lt"/>
                <a:cs typeface="Calibri" panose="020F0502020204030204" pitchFamily="34" charset="0"/>
              </a:rPr>
              <a:t>Grace Sunerton (Assistant </a:t>
            </a:r>
            <a:r>
              <a:rPr lang="en-GB" sz="900" dirty="0">
                <a:latin typeface="+mj-lt"/>
                <a:cs typeface="Calibri" panose="020F0502020204030204" pitchFamily="34" charset="0"/>
              </a:rPr>
              <a:t>Psychologist)</a:t>
            </a:r>
          </a:p>
          <a:p>
            <a:r>
              <a:rPr lang="en-GB" sz="900" dirty="0" smtClean="0">
                <a:latin typeface="+mj-lt"/>
                <a:cs typeface="Calibri" panose="020F0502020204030204" pitchFamily="34" charset="0"/>
              </a:rPr>
              <a:t>Alice Roblin (Senior Clinical </a:t>
            </a:r>
            <a:r>
              <a:rPr lang="en-GB" sz="900" dirty="0">
                <a:latin typeface="+mj-lt"/>
                <a:cs typeface="Calibri" panose="020F0502020204030204" pitchFamily="34" charset="0"/>
              </a:rPr>
              <a:t>Psychologist)</a:t>
            </a:r>
          </a:p>
          <a:p>
            <a:endParaRPr lang="en-GB" sz="900" dirty="0">
              <a:latin typeface="+mj-lt"/>
              <a:cs typeface="Calibri" panose="020F0502020204030204" pitchFamily="34" charset="0"/>
            </a:endParaRPr>
          </a:p>
        </p:txBody>
      </p:sp>
      <p:pic>
        <p:nvPicPr>
          <p:cNvPr id="7" name="Picture 6" descr="NSCHT two lines COLOUR.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7600" y="476672"/>
            <a:ext cx="3246722" cy="773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3554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4276-D2D2-4BFC-B86E-CC4D9CD8E1C0}"/>
              </a:ext>
            </a:extLst>
          </p:cNvPr>
          <p:cNvSpPr>
            <a:spLocks noGrp="1"/>
          </p:cNvSpPr>
          <p:nvPr>
            <p:ph type="title"/>
          </p:nvPr>
        </p:nvSpPr>
        <p:spPr/>
        <p:txBody>
          <a:bodyPr/>
          <a:lstStyle/>
          <a:p>
            <a:r>
              <a:rPr lang="en-GB" dirty="0"/>
              <a:t>What do we mean by mood? (contd.)</a:t>
            </a:r>
          </a:p>
        </p:txBody>
      </p:sp>
      <p:sp>
        <p:nvSpPr>
          <p:cNvPr id="3" name="Content Placeholder 2">
            <a:extLst>
              <a:ext uri="{FF2B5EF4-FFF2-40B4-BE49-F238E27FC236}">
                <a16:creationId xmlns:a16="http://schemas.microsoft.com/office/drawing/2014/main" id="{BCA134A0-7C70-4BCA-8D40-C91893B411E3}"/>
              </a:ext>
            </a:extLst>
          </p:cNvPr>
          <p:cNvSpPr>
            <a:spLocks noGrp="1"/>
          </p:cNvSpPr>
          <p:nvPr>
            <p:ph idx="1"/>
          </p:nvPr>
        </p:nvSpPr>
        <p:spPr>
          <a:xfrm>
            <a:off x="558288" y="1700808"/>
            <a:ext cx="4104456" cy="3902730"/>
          </a:xfrm>
        </p:spPr>
        <p:txBody>
          <a:bodyPr/>
          <a:lstStyle/>
          <a:p>
            <a:pPr marL="0" indent="0">
              <a:buNone/>
            </a:pPr>
            <a:r>
              <a:rPr lang="en-GB" dirty="0"/>
              <a:t>Low mood/depression:</a:t>
            </a:r>
          </a:p>
          <a:p>
            <a:r>
              <a:rPr lang="en-GB" dirty="0"/>
              <a:t>Negative thoughts about yourself (e.g. “I’m useless”)</a:t>
            </a:r>
          </a:p>
          <a:p>
            <a:r>
              <a:rPr lang="en-GB" dirty="0"/>
              <a:t>Decreased interest in things you used to enjoy</a:t>
            </a:r>
          </a:p>
          <a:p>
            <a:r>
              <a:rPr lang="en-GB" dirty="0"/>
              <a:t>Not gaining pleasure from anything </a:t>
            </a:r>
          </a:p>
          <a:p>
            <a:r>
              <a:rPr lang="en-GB" dirty="0"/>
              <a:t>Loss of energy and motivation </a:t>
            </a:r>
          </a:p>
        </p:txBody>
      </p:sp>
      <p:pic>
        <p:nvPicPr>
          <p:cNvPr id="4100" name="Picture 4" descr="Image result for depression">
            <a:extLst>
              <a:ext uri="{FF2B5EF4-FFF2-40B4-BE49-F238E27FC236}">
                <a16:creationId xmlns:a16="http://schemas.microsoft.com/office/drawing/2014/main" id="{CCCDE0BA-5F59-4683-8B40-B26D93DFEE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677"/>
          <a:stretch/>
        </p:blipFill>
        <p:spPr bwMode="auto">
          <a:xfrm>
            <a:off x="5161403" y="1842887"/>
            <a:ext cx="3416426" cy="3172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353C28-BCC5-4884-9B3B-F08BA44FE460}"/>
              </a:ext>
            </a:extLst>
          </p:cNvPr>
          <p:cNvSpPr txBox="1"/>
          <p:nvPr/>
        </p:nvSpPr>
        <p:spPr>
          <a:xfrm>
            <a:off x="491718" y="5603538"/>
            <a:ext cx="8160564" cy="830997"/>
          </a:xfrm>
          <a:prstGeom prst="rect">
            <a:avLst/>
          </a:prstGeom>
          <a:noFill/>
          <a:ln>
            <a:solidFill>
              <a:schemeClr val="accent1"/>
            </a:solidFill>
          </a:ln>
        </p:spPr>
        <p:txBody>
          <a:bodyPr wrap="square" rtlCol="0">
            <a:spAutoFit/>
          </a:bodyPr>
          <a:lstStyle/>
          <a:p>
            <a:r>
              <a:rPr lang="en-GB" sz="2400" dirty="0"/>
              <a:t>People can feel both anxious and low/depressed at the same </a:t>
            </a:r>
            <a:r>
              <a:rPr lang="en-GB" sz="2400" dirty="0" smtClean="0"/>
              <a:t>time.</a:t>
            </a:r>
            <a:endParaRPr lang="en-GB" sz="2400" dirty="0"/>
          </a:p>
        </p:txBody>
      </p:sp>
    </p:spTree>
    <p:extLst>
      <p:ext uri="{BB962C8B-B14F-4D97-AF65-F5344CB8AC3E}">
        <p14:creationId xmlns:p14="http://schemas.microsoft.com/office/powerpoint/2010/main" val="3458851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73F8-867B-4787-B3BA-F16D6D3C89C5}"/>
              </a:ext>
            </a:extLst>
          </p:cNvPr>
          <p:cNvSpPr>
            <a:spLocks noGrp="1"/>
          </p:cNvSpPr>
          <p:nvPr>
            <p:ph type="title"/>
          </p:nvPr>
        </p:nvSpPr>
        <p:spPr>
          <a:xfrm>
            <a:off x="457200" y="533400"/>
            <a:ext cx="8229600" cy="990600"/>
          </a:xfrm>
          <a:prstGeom prst="rect">
            <a:avLst/>
          </a:prstGeom>
        </p:spPr>
        <p:txBody>
          <a:bodyPr anchor="ctr">
            <a:normAutofit fontScale="90000"/>
          </a:bodyPr>
          <a:lstStyle/>
          <a:p>
            <a:r>
              <a:rPr lang="en-GB" dirty="0"/>
              <a:t>How Mood Impacts Memory – Negative Thinking </a:t>
            </a:r>
          </a:p>
        </p:txBody>
      </p:sp>
      <p:pic>
        <p:nvPicPr>
          <p:cNvPr id="1028" name="Picture 4" descr="Image result for worrying thoughtd">
            <a:extLst>
              <a:ext uri="{FF2B5EF4-FFF2-40B4-BE49-F238E27FC236}">
                <a16:creationId xmlns:a16="http://schemas.microsoft.com/office/drawing/2014/main" id="{A5B64194-0047-4687-A06C-A7F8EC1F04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7" r="49176" b="-1"/>
          <a:stretch/>
        </p:blipFill>
        <p:spPr bwMode="auto">
          <a:xfrm>
            <a:off x="6876256" y="1700808"/>
            <a:ext cx="1680200" cy="19629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9E7F93E1-B9D8-4076-8284-E63C9842EFE4}"/>
              </a:ext>
            </a:extLst>
          </p:cNvPr>
          <p:cNvSpPr>
            <a:spLocks noGrp="1"/>
          </p:cNvSpPr>
          <p:nvPr>
            <p:ph sz="half" idx="2"/>
          </p:nvPr>
        </p:nvSpPr>
        <p:spPr>
          <a:xfrm>
            <a:off x="320285" y="1772816"/>
            <a:ext cx="5979908" cy="4718304"/>
          </a:xfrm>
          <a:prstGeom prst="rect">
            <a:avLst/>
          </a:prstGeom>
        </p:spPr>
        <p:txBody>
          <a:bodyPr>
            <a:normAutofit/>
          </a:bodyPr>
          <a:lstStyle/>
          <a:p>
            <a:pPr marL="0" indent="0">
              <a:lnSpc>
                <a:spcPct val="90000"/>
              </a:lnSpc>
              <a:buNone/>
            </a:pPr>
            <a:r>
              <a:rPr lang="en-GB" sz="2200" dirty="0"/>
              <a:t>We tend to have negative thoughts when we feel anxious or low e.g. worries about the past or future + being self-critical.</a:t>
            </a:r>
          </a:p>
          <a:p>
            <a:pPr marL="0" indent="0">
              <a:lnSpc>
                <a:spcPct val="90000"/>
              </a:lnSpc>
              <a:buNone/>
            </a:pPr>
            <a:endParaRPr lang="en-GB" sz="2200" dirty="0"/>
          </a:p>
          <a:p>
            <a:pPr marL="0" indent="0">
              <a:lnSpc>
                <a:spcPct val="90000"/>
              </a:lnSpc>
              <a:buNone/>
            </a:pPr>
            <a:r>
              <a:rPr lang="en-GB" sz="2200" b="1" dirty="0"/>
              <a:t>Attention:</a:t>
            </a:r>
          </a:p>
          <a:p>
            <a:pPr>
              <a:lnSpc>
                <a:spcPct val="90000"/>
              </a:lnSpc>
            </a:pPr>
            <a:r>
              <a:rPr lang="en-GB" sz="2200" dirty="0"/>
              <a:t>These thoughts distract us from what's going on around us e.g. what people are saying </a:t>
            </a:r>
          </a:p>
          <a:p>
            <a:pPr>
              <a:lnSpc>
                <a:spcPct val="90000"/>
              </a:lnSpc>
            </a:pPr>
            <a:r>
              <a:rPr lang="en-GB" sz="2200" dirty="0"/>
              <a:t>If were not paying attention, we can’t process and remember the information.</a:t>
            </a:r>
          </a:p>
          <a:p>
            <a:pPr>
              <a:lnSpc>
                <a:spcPct val="90000"/>
              </a:lnSpc>
            </a:pPr>
            <a:endParaRPr lang="en-GB" sz="2200" dirty="0"/>
          </a:p>
          <a:p>
            <a:pPr marL="0" indent="0">
              <a:lnSpc>
                <a:spcPct val="90000"/>
              </a:lnSpc>
              <a:buNone/>
            </a:pPr>
            <a:r>
              <a:rPr lang="en-GB" sz="2200" b="1" dirty="0"/>
              <a:t>Sleep:</a:t>
            </a:r>
          </a:p>
          <a:p>
            <a:pPr>
              <a:lnSpc>
                <a:spcPct val="90000"/>
              </a:lnSpc>
            </a:pPr>
            <a:r>
              <a:rPr lang="en-GB" sz="2200" dirty="0"/>
              <a:t>Negative thinking/rumination can effect our sleep quality. </a:t>
            </a:r>
          </a:p>
        </p:txBody>
      </p:sp>
      <p:pic>
        <p:nvPicPr>
          <p:cNvPr id="1034" name="Picture 10" descr="Image result for sleep no backgorund">
            <a:extLst>
              <a:ext uri="{FF2B5EF4-FFF2-40B4-BE49-F238E27FC236}">
                <a16:creationId xmlns:a16="http://schemas.microsoft.com/office/drawing/2014/main" id="{AF4D2CD9-EB80-4280-96F0-C19F48747C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3603" y="4437112"/>
            <a:ext cx="2045505" cy="175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78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8F7E4-C2A5-4054-824F-1D1E3CB1A518}"/>
              </a:ext>
            </a:extLst>
          </p:cNvPr>
          <p:cNvSpPr>
            <a:spLocks noGrp="1"/>
          </p:cNvSpPr>
          <p:nvPr>
            <p:ph type="title"/>
          </p:nvPr>
        </p:nvSpPr>
        <p:spPr/>
        <p:txBody>
          <a:bodyPr/>
          <a:lstStyle/>
          <a:p>
            <a:r>
              <a:rPr lang="en-GB" dirty="0"/>
              <a:t>How Mood Impacts Memory (contd.)</a:t>
            </a:r>
          </a:p>
        </p:txBody>
      </p:sp>
      <p:sp>
        <p:nvSpPr>
          <p:cNvPr id="3" name="Content Placeholder 2">
            <a:extLst>
              <a:ext uri="{FF2B5EF4-FFF2-40B4-BE49-F238E27FC236}">
                <a16:creationId xmlns:a16="http://schemas.microsoft.com/office/drawing/2014/main" id="{C967284D-1BE0-456D-9A9B-4254BFA2B9C4}"/>
              </a:ext>
            </a:extLst>
          </p:cNvPr>
          <p:cNvSpPr>
            <a:spLocks noGrp="1"/>
          </p:cNvSpPr>
          <p:nvPr>
            <p:ph idx="1"/>
          </p:nvPr>
        </p:nvSpPr>
        <p:spPr>
          <a:xfrm>
            <a:off x="642393" y="1729860"/>
            <a:ext cx="4690864" cy="4867492"/>
          </a:xfrm>
        </p:spPr>
        <p:txBody>
          <a:bodyPr>
            <a:normAutofit lnSpcReduction="10000"/>
          </a:bodyPr>
          <a:lstStyle/>
          <a:p>
            <a:pPr marL="0" indent="0">
              <a:buNone/>
            </a:pPr>
            <a:r>
              <a:rPr lang="en-GB" b="1" dirty="0"/>
              <a:t>Stress hormones:</a:t>
            </a:r>
          </a:p>
          <a:p>
            <a:r>
              <a:rPr lang="en-GB" dirty="0"/>
              <a:t>When </a:t>
            </a:r>
            <a:r>
              <a:rPr lang="en-GB" dirty="0" smtClean="0"/>
              <a:t>we’re </a:t>
            </a:r>
            <a:r>
              <a:rPr lang="en-GB" dirty="0"/>
              <a:t>stressed, the body releases cortisol and adrenaline</a:t>
            </a:r>
          </a:p>
          <a:p>
            <a:r>
              <a:rPr lang="en-GB" dirty="0"/>
              <a:t>High levels of these hormones can affect your memory</a:t>
            </a:r>
          </a:p>
          <a:p>
            <a:endParaRPr lang="en-GB" dirty="0"/>
          </a:p>
          <a:p>
            <a:pPr marL="0" indent="0">
              <a:buNone/>
            </a:pPr>
            <a:r>
              <a:rPr lang="en-GB" b="1" dirty="0"/>
              <a:t>Cognitive stimulation:</a:t>
            </a:r>
          </a:p>
          <a:p>
            <a:r>
              <a:rPr lang="en-GB" dirty="0"/>
              <a:t>When we’re low/depressed we lose motivation e.g. not meeting friends + doing things you enjoy</a:t>
            </a:r>
          </a:p>
          <a:p>
            <a:r>
              <a:rPr lang="en-GB" dirty="0"/>
              <a:t>Not using memory skills </a:t>
            </a:r>
          </a:p>
          <a:p>
            <a:r>
              <a:rPr lang="en-GB" dirty="0"/>
              <a:t>Use it or lose it!</a:t>
            </a:r>
          </a:p>
          <a:p>
            <a:endParaRPr lang="en-GB" dirty="0"/>
          </a:p>
          <a:p>
            <a:endParaRPr lang="en-GB" dirty="0"/>
          </a:p>
          <a:p>
            <a:endParaRPr lang="en-GB" dirty="0"/>
          </a:p>
        </p:txBody>
      </p:sp>
      <p:pic>
        <p:nvPicPr>
          <p:cNvPr id="2050" name="Picture 2" descr="Image result for cortiosl body">
            <a:extLst>
              <a:ext uri="{FF2B5EF4-FFF2-40B4-BE49-F238E27FC236}">
                <a16:creationId xmlns:a16="http://schemas.microsoft.com/office/drawing/2014/main" id="{B6B832A3-8027-49D8-B639-E4C1543E1A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1642060"/>
            <a:ext cx="2232248" cy="18956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use it or lose it">
            <a:extLst>
              <a:ext uri="{FF2B5EF4-FFF2-40B4-BE49-F238E27FC236}">
                <a16:creationId xmlns:a16="http://schemas.microsoft.com/office/drawing/2014/main" id="{49C3950E-5E87-4A74-AF08-EF63D754F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680" y="4224922"/>
            <a:ext cx="2507744" cy="2106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156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18B9C7-1672-4104-84C9-D9CCC6B1C7E6}"/>
              </a:ext>
            </a:extLst>
          </p:cNvPr>
          <p:cNvSpPr txBox="1"/>
          <p:nvPr/>
        </p:nvSpPr>
        <p:spPr>
          <a:xfrm>
            <a:off x="1403648" y="2828835"/>
            <a:ext cx="6624736" cy="1200329"/>
          </a:xfrm>
          <a:prstGeom prst="rect">
            <a:avLst/>
          </a:prstGeom>
          <a:noFill/>
        </p:spPr>
        <p:txBody>
          <a:bodyPr wrap="square" rtlCol="0">
            <a:spAutoFit/>
          </a:bodyPr>
          <a:lstStyle/>
          <a:p>
            <a:pPr algn="ctr"/>
            <a:r>
              <a:rPr lang="en-GB" sz="3600" dirty="0"/>
              <a:t>What helps you to feel relaxed, less stressed, happier?</a:t>
            </a:r>
          </a:p>
        </p:txBody>
      </p:sp>
    </p:spTree>
    <p:extLst>
      <p:ext uri="{BB962C8B-B14F-4D97-AF65-F5344CB8AC3E}">
        <p14:creationId xmlns:p14="http://schemas.microsoft.com/office/powerpoint/2010/main" val="1732029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Thought Cycles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1962234"/>
              </p:ext>
            </p:extLst>
          </p:nvPr>
        </p:nvGraphicFramePr>
        <p:xfrm>
          <a:off x="3851920" y="1587318"/>
          <a:ext cx="5987008" cy="4349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51520" y="2492896"/>
            <a:ext cx="4572000" cy="2677656"/>
          </a:xfrm>
          <a:prstGeom prst="rect">
            <a:avLst/>
          </a:prstGeom>
        </p:spPr>
        <p:txBody>
          <a:bodyPr>
            <a:spAutoFit/>
          </a:bodyPr>
          <a:lstStyle/>
          <a:p>
            <a:r>
              <a:rPr lang="en-GB" sz="2800" dirty="0">
                <a:ea typeface="Calibri" panose="020F0502020204030204" pitchFamily="34" charset="0"/>
                <a:cs typeface="Times New Roman" panose="02020603050405020304" pitchFamily="18" charset="0"/>
              </a:rPr>
              <a:t>The way in which you think can influence the way you feel (emotionally and physically) which can then have an impact on your behaviour. </a:t>
            </a:r>
            <a:endParaRPr lang="en-GB" sz="3600" dirty="0"/>
          </a:p>
        </p:txBody>
      </p:sp>
      <p:cxnSp>
        <p:nvCxnSpPr>
          <p:cNvPr id="8" name="Straight Arrow Connector 7"/>
          <p:cNvCxnSpPr/>
          <p:nvPr/>
        </p:nvCxnSpPr>
        <p:spPr>
          <a:xfrm>
            <a:off x="6156176" y="3761858"/>
            <a:ext cx="1501140" cy="0"/>
          </a:xfrm>
          <a:prstGeom prst="straightConnector1">
            <a:avLst/>
          </a:prstGeom>
          <a:noFill/>
          <a:ln w="28575" cap="flat" cmpd="sng" algn="ctr">
            <a:solidFill>
              <a:sysClr val="windowText" lastClr="000000"/>
            </a:solidFill>
            <a:prstDash val="solid"/>
            <a:headEnd type="arrow"/>
            <a:tailEnd type="arrow"/>
          </a:ln>
          <a:effectLst/>
        </p:spPr>
      </p:cxnSp>
      <p:cxnSp>
        <p:nvCxnSpPr>
          <p:cNvPr id="9" name="Straight Arrow Connector 8"/>
          <p:cNvCxnSpPr/>
          <p:nvPr/>
        </p:nvCxnSpPr>
        <p:spPr>
          <a:xfrm>
            <a:off x="6866630" y="3004620"/>
            <a:ext cx="0" cy="1514475"/>
          </a:xfrm>
          <a:prstGeom prst="straightConnector1">
            <a:avLst/>
          </a:prstGeom>
          <a:noFill/>
          <a:ln w="28575" cap="flat" cmpd="sng" algn="ctr">
            <a:solidFill>
              <a:sysClr val="windowText" lastClr="000000"/>
            </a:solidFill>
            <a:prstDash val="solid"/>
            <a:headEnd type="arrow"/>
            <a:tailEnd type="arrow"/>
          </a:ln>
          <a:effectLst/>
        </p:spPr>
      </p:cxnSp>
    </p:spTree>
    <p:extLst>
      <p:ext uri="{BB962C8B-B14F-4D97-AF65-F5344CB8AC3E}">
        <p14:creationId xmlns:p14="http://schemas.microsoft.com/office/powerpoint/2010/main" val="3024931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5320218"/>
              </p:ext>
            </p:extLst>
          </p:nvPr>
        </p:nvGraphicFramePr>
        <p:xfrm>
          <a:off x="457199" y="1724918"/>
          <a:ext cx="82296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Box 2"/>
          <p:cNvSpPr txBox="1">
            <a:spLocks noChangeArrowheads="1"/>
          </p:cNvSpPr>
          <p:nvPr/>
        </p:nvSpPr>
        <p:spPr bwMode="auto">
          <a:xfrm>
            <a:off x="3214052" y="411910"/>
            <a:ext cx="2715895" cy="1186815"/>
          </a:xfrm>
          <a:prstGeom prst="rect">
            <a:avLst/>
          </a:prstGeom>
          <a:solidFill>
            <a:srgbClr val="4BACC6">
              <a:lumMod val="20000"/>
              <a:lumOff val="80000"/>
            </a:srgbClr>
          </a:solidFill>
          <a:ln w="25400" cap="flat" cmpd="sng" algn="ctr">
            <a:solidFill>
              <a:srgbClr val="4BACC6"/>
            </a:solidFill>
            <a:prstDash val="solid"/>
            <a:headEnd/>
            <a:tailEnd/>
          </a:ln>
          <a:effectLst/>
        </p:spPr>
        <p:txBody>
          <a:bodyPr rot="0" vert="horz" wrap="square" lIns="91440" tIns="45720" rIns="91440" bIns="45720" anchor="t" anchorCtr="0">
            <a:noAutofit/>
          </a:bodyPr>
          <a:lstStyle/>
          <a:p>
            <a:pPr marL="0" marR="0" lvl="0" indent="0" algn="ctr" defTabSz="914400" eaLnBrk="1" fontAlgn="auto" latinLnBrk="0" hangingPunct="1">
              <a:lnSpc>
                <a:spcPct val="115000"/>
              </a:lnSpc>
              <a:spcBef>
                <a:spcPts val="0"/>
              </a:spcBef>
              <a:spcAft>
                <a:spcPts val="1000"/>
              </a:spcAft>
              <a:buClrTx/>
              <a:buSzTx/>
              <a:buFontTx/>
              <a:buNone/>
              <a:tabLst/>
              <a:defRPr/>
            </a:pPr>
            <a:r>
              <a:rPr kumimoji="0" lang="en-GB" sz="2000" b="1" i="0" u="none" strike="noStrike" kern="0" cap="none" spc="0" normalizeH="0" baseline="0" noProof="0">
                <a:ln>
                  <a:noFill/>
                </a:ln>
                <a:solidFill>
                  <a:sysClr val="windowText" lastClr="000000"/>
                </a:solidFill>
                <a:effectLst/>
                <a:uLnTx/>
                <a:uFillTx/>
                <a:latin typeface="Calibri"/>
                <a:ea typeface="Calibri" panose="020F0502020204030204" pitchFamily="34" charset="0"/>
                <a:cs typeface="Times New Roman" panose="02020603050405020304" pitchFamily="18" charset="0"/>
              </a:rPr>
              <a:t>Situation: </a:t>
            </a:r>
            <a:br>
              <a:rPr kumimoji="0" lang="en-GB" sz="2000" b="1" i="0" u="none" strike="noStrike" kern="0" cap="none" spc="0" normalizeH="0" baseline="0" noProof="0">
                <a:ln>
                  <a:noFill/>
                </a:ln>
                <a:solidFill>
                  <a:sysClr val="windowText" lastClr="000000"/>
                </a:solidFill>
                <a:effectLst/>
                <a:uLnTx/>
                <a:uFillTx/>
                <a:latin typeface="Calibri"/>
                <a:ea typeface="Calibri" panose="020F0502020204030204" pitchFamily="34" charset="0"/>
                <a:cs typeface="Times New Roman" panose="02020603050405020304" pitchFamily="18" charset="0"/>
              </a:rPr>
            </a:br>
            <a:r>
              <a:rPr kumimoji="0" lang="en-GB" sz="2000" b="1" i="0" u="none" strike="noStrike" kern="0" cap="none" spc="0" normalizeH="0" baseline="0" noProof="0">
                <a:ln>
                  <a:noFill/>
                </a:ln>
                <a:solidFill>
                  <a:sysClr val="windowText" lastClr="000000"/>
                </a:solidFill>
                <a:effectLst/>
                <a:uLnTx/>
                <a:uFillTx/>
                <a:latin typeface="Calibri"/>
                <a:ea typeface="Calibri" panose="020F0502020204030204" pitchFamily="34" charset="0"/>
                <a:cs typeface="Times New Roman" panose="02020603050405020304" pitchFamily="18" charset="0"/>
              </a:rPr>
              <a:t>Notice Memory Difficulty</a:t>
            </a:r>
            <a:endParaRPr kumimoji="0" lang="en-GB" sz="1100" b="0" i="0" u="none" strike="noStrike" kern="0" cap="none" spc="0" normalizeH="0" baseline="0" noProof="0">
              <a:ln>
                <a:noFill/>
              </a:ln>
              <a:solidFill>
                <a:sysClr val="windowText" lastClr="000000"/>
              </a:solidFill>
              <a:effectLst/>
              <a:uLnTx/>
              <a:uFillTx/>
              <a:latin typeface="Calibri"/>
              <a:ea typeface="Calibri" panose="020F0502020204030204" pitchFamily="34" charset="0"/>
              <a:cs typeface="Times New Roman" panose="02020603050405020304" pitchFamily="18" charset="0"/>
            </a:endParaRPr>
          </a:p>
        </p:txBody>
      </p:sp>
      <p:cxnSp>
        <p:nvCxnSpPr>
          <p:cNvPr id="6" name="Straight Arrow Connector 5"/>
          <p:cNvCxnSpPr/>
          <p:nvPr/>
        </p:nvCxnSpPr>
        <p:spPr>
          <a:xfrm>
            <a:off x="4571999" y="3263218"/>
            <a:ext cx="2626" cy="1800200"/>
          </a:xfrm>
          <a:prstGeom prst="straightConnector1">
            <a:avLst/>
          </a:prstGeom>
          <a:noFill/>
          <a:ln w="38100" cap="flat" cmpd="sng" algn="ctr">
            <a:solidFill>
              <a:sysClr val="windowText" lastClr="000000">
                <a:shade val="95000"/>
                <a:satMod val="105000"/>
              </a:sysClr>
            </a:solidFill>
            <a:prstDash val="solid"/>
            <a:headEnd type="arrow"/>
            <a:tailEnd type="arrow"/>
          </a:ln>
          <a:effectLst/>
        </p:spPr>
      </p:cxnSp>
      <p:cxnSp>
        <p:nvCxnSpPr>
          <p:cNvPr id="8" name="Straight Arrow Connector 7"/>
          <p:cNvCxnSpPr/>
          <p:nvPr/>
        </p:nvCxnSpPr>
        <p:spPr>
          <a:xfrm>
            <a:off x="3692207" y="4163318"/>
            <a:ext cx="1815897" cy="0"/>
          </a:xfrm>
          <a:prstGeom prst="straightConnector1">
            <a:avLst/>
          </a:prstGeom>
          <a:noFill/>
          <a:ln w="38100" cap="flat" cmpd="sng" algn="ctr">
            <a:solidFill>
              <a:sysClr val="windowText" lastClr="000000">
                <a:shade val="95000"/>
                <a:satMod val="105000"/>
              </a:sysClr>
            </a:solidFill>
            <a:prstDash val="solid"/>
            <a:headEnd type="arrow"/>
            <a:tailEnd type="arrow"/>
          </a:ln>
          <a:effectLst/>
        </p:spPr>
      </p:cxnSp>
    </p:spTree>
    <p:extLst>
      <p:ext uri="{BB962C8B-B14F-4D97-AF65-F5344CB8AC3E}">
        <p14:creationId xmlns:p14="http://schemas.microsoft.com/office/powerpoint/2010/main" val="1994239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5E036-D347-4573-A625-2BE07F826763}"/>
              </a:ext>
            </a:extLst>
          </p:cNvPr>
          <p:cNvSpPr>
            <a:spLocks noGrp="1"/>
          </p:cNvSpPr>
          <p:nvPr>
            <p:ph type="title"/>
          </p:nvPr>
        </p:nvSpPr>
        <p:spPr/>
        <p:txBody>
          <a:bodyPr/>
          <a:lstStyle/>
          <a:p>
            <a:r>
              <a:rPr lang="en-GB" dirty="0"/>
              <a:t>Managing negative thoughts</a:t>
            </a:r>
          </a:p>
        </p:txBody>
      </p:sp>
      <p:sp>
        <p:nvSpPr>
          <p:cNvPr id="3" name="Content Placeholder 2">
            <a:extLst>
              <a:ext uri="{FF2B5EF4-FFF2-40B4-BE49-F238E27FC236}">
                <a16:creationId xmlns:a16="http://schemas.microsoft.com/office/drawing/2014/main" id="{5B638A42-06D4-4D9A-8955-EA5B93DB9E7B}"/>
              </a:ext>
            </a:extLst>
          </p:cNvPr>
          <p:cNvSpPr>
            <a:spLocks noGrp="1"/>
          </p:cNvSpPr>
          <p:nvPr>
            <p:ph idx="1"/>
          </p:nvPr>
        </p:nvSpPr>
        <p:spPr/>
        <p:txBody>
          <a:bodyPr>
            <a:normAutofit/>
          </a:bodyPr>
          <a:lstStyle/>
          <a:p>
            <a:pPr lvl="0"/>
            <a:r>
              <a:rPr lang="en-GB" dirty="0"/>
              <a:t>Become aware of when you are getting ‘stuck’ in a pattern of negative thinking is a good start </a:t>
            </a:r>
          </a:p>
          <a:p>
            <a:pPr lvl="0"/>
            <a:r>
              <a:rPr lang="en-GB" dirty="0"/>
              <a:t>Ask yourself:</a:t>
            </a:r>
          </a:p>
          <a:p>
            <a:pPr lvl="1"/>
            <a:r>
              <a:rPr lang="en-GB" dirty="0"/>
              <a:t>What’s the worst that could happen? Is this likely? </a:t>
            </a:r>
            <a:endParaRPr lang="en-US" sz="1200" dirty="0"/>
          </a:p>
          <a:p>
            <a:pPr lvl="1"/>
            <a:r>
              <a:rPr lang="en-GB" dirty="0"/>
              <a:t>If your friend told you they had these kinds of thoughts, what would you say to them? </a:t>
            </a:r>
          </a:p>
          <a:p>
            <a:pPr lvl="1"/>
            <a:r>
              <a:rPr lang="en-GB" dirty="0"/>
              <a:t>Is there evidence to say that these thoughts are true? e.g. “I’m stupid”</a:t>
            </a:r>
          </a:p>
          <a:p>
            <a:pPr lvl="1"/>
            <a:endParaRPr lang="en-US" sz="1800" dirty="0"/>
          </a:p>
          <a:p>
            <a:pPr lvl="0"/>
            <a:r>
              <a:rPr lang="en-GB" dirty="0"/>
              <a:t>Practice mindfulness strategies to ‘distance yourself’ from negative thoughts e.g. mindful breathing or progressive muscle relaxation. </a:t>
            </a:r>
            <a:endParaRPr lang="en-US" sz="1800" dirty="0"/>
          </a:p>
          <a:p>
            <a:endParaRPr lang="en-GB" dirty="0"/>
          </a:p>
        </p:txBody>
      </p:sp>
    </p:spTree>
    <p:extLst>
      <p:ext uri="{BB962C8B-B14F-4D97-AF65-F5344CB8AC3E}">
        <p14:creationId xmlns:p14="http://schemas.microsoft.com/office/powerpoint/2010/main" val="3985467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8FBC28-C7F8-C24B-995C-02FC70959D22}"/>
              </a:ext>
            </a:extLst>
          </p:cNvPr>
          <p:cNvPicPr>
            <a:picLocks noChangeAspect="1"/>
          </p:cNvPicPr>
          <p:nvPr/>
        </p:nvPicPr>
        <p:blipFill>
          <a:blip r:embed="rId2"/>
          <a:stretch>
            <a:fillRect/>
          </a:stretch>
        </p:blipFill>
        <p:spPr>
          <a:xfrm>
            <a:off x="1043608" y="980728"/>
            <a:ext cx="6816757" cy="5112568"/>
          </a:xfrm>
          <a:prstGeom prst="rect">
            <a:avLst/>
          </a:prstGeom>
        </p:spPr>
      </p:pic>
    </p:spTree>
    <p:extLst>
      <p:ext uri="{BB962C8B-B14F-4D97-AF65-F5344CB8AC3E}">
        <p14:creationId xmlns:p14="http://schemas.microsoft.com/office/powerpoint/2010/main" val="24272895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5077-8C11-4F34-A735-D39DD99B7E86}"/>
              </a:ext>
            </a:extLst>
          </p:cNvPr>
          <p:cNvSpPr>
            <a:spLocks noGrp="1"/>
          </p:cNvSpPr>
          <p:nvPr>
            <p:ph type="title"/>
          </p:nvPr>
        </p:nvSpPr>
        <p:spPr/>
        <p:txBody>
          <a:bodyPr/>
          <a:lstStyle/>
          <a:p>
            <a:r>
              <a:rPr lang="en-GB" dirty="0"/>
              <a:t>General Wellbeing Tips </a:t>
            </a:r>
          </a:p>
        </p:txBody>
      </p:sp>
      <p:sp>
        <p:nvSpPr>
          <p:cNvPr id="3" name="Content Placeholder 2">
            <a:extLst>
              <a:ext uri="{FF2B5EF4-FFF2-40B4-BE49-F238E27FC236}">
                <a16:creationId xmlns:a16="http://schemas.microsoft.com/office/drawing/2014/main" id="{D28409A6-355F-4FD6-B81F-15D45BA411DF}"/>
              </a:ext>
            </a:extLst>
          </p:cNvPr>
          <p:cNvSpPr>
            <a:spLocks noGrp="1"/>
          </p:cNvSpPr>
          <p:nvPr>
            <p:ph idx="1"/>
          </p:nvPr>
        </p:nvSpPr>
        <p:spPr>
          <a:xfrm>
            <a:off x="457200" y="1533273"/>
            <a:ext cx="8229600" cy="4804792"/>
          </a:xfrm>
        </p:spPr>
        <p:txBody>
          <a:bodyPr>
            <a:normAutofit lnSpcReduction="10000"/>
          </a:bodyPr>
          <a:lstStyle/>
          <a:p>
            <a:r>
              <a:rPr lang="en-GB" dirty="0"/>
              <a:t>Reading a book</a:t>
            </a:r>
          </a:p>
          <a:p>
            <a:pPr marL="0" indent="0">
              <a:buNone/>
            </a:pPr>
            <a:endParaRPr lang="en-GB" dirty="0"/>
          </a:p>
          <a:p>
            <a:pPr lvl="0"/>
            <a:r>
              <a:rPr lang="en-GB" dirty="0"/>
              <a:t>Having a long shower or bath</a:t>
            </a:r>
          </a:p>
          <a:p>
            <a:pPr marL="0" indent="0">
              <a:buNone/>
            </a:pPr>
            <a:endParaRPr lang="en-GB" dirty="0"/>
          </a:p>
          <a:p>
            <a:pPr lvl="0"/>
            <a:r>
              <a:rPr lang="en-GB" dirty="0"/>
              <a:t>Having a nice meal, and really taking time to enjoy it</a:t>
            </a:r>
          </a:p>
          <a:p>
            <a:pPr marL="0" indent="0">
              <a:buNone/>
            </a:pPr>
            <a:endParaRPr lang="en-GB" dirty="0"/>
          </a:p>
          <a:p>
            <a:pPr lvl="0"/>
            <a:r>
              <a:rPr lang="en-US" dirty="0"/>
              <a:t>Walking and playing with a pet</a:t>
            </a:r>
            <a:endParaRPr lang="en-GB" dirty="0"/>
          </a:p>
          <a:p>
            <a:pPr marL="0" indent="0">
              <a:buNone/>
            </a:pPr>
            <a:endParaRPr lang="en-GB" dirty="0"/>
          </a:p>
          <a:p>
            <a:pPr lvl="0"/>
            <a:r>
              <a:rPr lang="en-GB" dirty="0"/>
              <a:t>Phoning a friend or going out for a catch up</a:t>
            </a:r>
          </a:p>
          <a:p>
            <a:pPr marL="0" indent="0">
              <a:buNone/>
            </a:pPr>
            <a:endParaRPr lang="en-GB" dirty="0"/>
          </a:p>
          <a:p>
            <a:pPr lvl="0"/>
            <a:r>
              <a:rPr lang="en-US" dirty="0"/>
              <a:t>Painting, making a collage, knitting, writing or drawing – anything you find </a:t>
            </a:r>
            <a:r>
              <a:rPr lang="en-US" dirty="0" smtClean="0"/>
              <a:t>soothing.</a:t>
            </a:r>
            <a:endParaRPr lang="en-GB" dirty="0"/>
          </a:p>
          <a:p>
            <a:pPr marL="0" indent="0">
              <a:buNone/>
            </a:pPr>
            <a:endParaRPr lang="en-GB" dirty="0"/>
          </a:p>
          <a:p>
            <a:endParaRPr lang="en-GB" dirty="0"/>
          </a:p>
        </p:txBody>
      </p:sp>
    </p:spTree>
    <p:extLst>
      <p:ext uri="{BB962C8B-B14F-4D97-AF65-F5344CB8AC3E}">
        <p14:creationId xmlns:p14="http://schemas.microsoft.com/office/powerpoint/2010/main" val="3311242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DF864-F1D0-9A46-AE5D-0429040479A8}"/>
              </a:ext>
            </a:extLst>
          </p:cNvPr>
          <p:cNvSpPr>
            <a:spLocks noGrp="1"/>
          </p:cNvSpPr>
          <p:nvPr>
            <p:ph type="title"/>
          </p:nvPr>
        </p:nvSpPr>
        <p:spPr/>
        <p:txBody>
          <a:bodyPr>
            <a:normAutofit fontScale="90000"/>
          </a:bodyPr>
          <a:lstStyle/>
          <a:p>
            <a:r>
              <a:rPr lang="en-US" dirty="0"/>
              <a:t>Mindfulness: distancing ourselves from out thoughts</a:t>
            </a:r>
          </a:p>
        </p:txBody>
      </p:sp>
      <p:sp>
        <p:nvSpPr>
          <p:cNvPr id="3" name="Content Placeholder 2">
            <a:extLst>
              <a:ext uri="{FF2B5EF4-FFF2-40B4-BE49-F238E27FC236}">
                <a16:creationId xmlns:a16="http://schemas.microsoft.com/office/drawing/2014/main" id="{F4BC42ED-FC57-4A40-9902-6D61DA2D5F02}"/>
              </a:ext>
            </a:extLst>
          </p:cNvPr>
          <p:cNvSpPr>
            <a:spLocks noGrp="1"/>
          </p:cNvSpPr>
          <p:nvPr>
            <p:ph idx="1"/>
          </p:nvPr>
        </p:nvSpPr>
        <p:spPr>
          <a:xfrm>
            <a:off x="457200" y="1700808"/>
            <a:ext cx="4405736" cy="4777807"/>
          </a:xfrm>
        </p:spPr>
        <p:txBody>
          <a:bodyPr>
            <a:normAutofit/>
          </a:bodyPr>
          <a:lstStyle/>
          <a:p>
            <a:pPr>
              <a:lnSpc>
                <a:spcPct val="150000"/>
              </a:lnSpc>
            </a:pPr>
            <a:r>
              <a:rPr lang="en-US" dirty="0"/>
              <a:t>Noticing and observing our thoughts + not getting caught up in them </a:t>
            </a:r>
          </a:p>
          <a:p>
            <a:pPr>
              <a:lnSpc>
                <a:spcPct val="150000"/>
              </a:lnSpc>
            </a:pPr>
            <a:r>
              <a:rPr lang="en-US" dirty="0"/>
              <a:t>Switching attention to something else e.g. breathing </a:t>
            </a:r>
          </a:p>
          <a:p>
            <a:pPr>
              <a:lnSpc>
                <a:spcPct val="150000"/>
              </a:lnSpc>
            </a:pPr>
            <a:r>
              <a:rPr lang="en-US" dirty="0"/>
              <a:t>Helps us </a:t>
            </a:r>
            <a:r>
              <a:rPr lang="en-US" dirty="0" err="1"/>
              <a:t>realise</a:t>
            </a:r>
            <a:r>
              <a:rPr lang="en-US" dirty="0"/>
              <a:t> thoughts are just thoughts </a:t>
            </a:r>
          </a:p>
          <a:p>
            <a:pPr>
              <a:lnSpc>
                <a:spcPct val="150000"/>
              </a:lnSpc>
            </a:pPr>
            <a:r>
              <a:rPr lang="en-US" dirty="0"/>
              <a:t>Helps us to get ‘present</a:t>
            </a:r>
            <a:r>
              <a:rPr lang="en-US" dirty="0" smtClean="0"/>
              <a:t>’.</a:t>
            </a:r>
            <a:endParaRPr lang="en-US" dirty="0"/>
          </a:p>
        </p:txBody>
      </p:sp>
      <p:pic>
        <p:nvPicPr>
          <p:cNvPr id="4" name="Picture 2" descr="Image result for mindful mind full">
            <a:hlinkClick r:id="rId2"/>
            <a:extLst>
              <a:ext uri="{FF2B5EF4-FFF2-40B4-BE49-F238E27FC236}">
                <a16:creationId xmlns:a16="http://schemas.microsoft.com/office/drawing/2014/main" id="{4AB6A734-9C96-1642-B9E2-65B5503B401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068"/>
          <a:stretch/>
        </p:blipFill>
        <p:spPr bwMode="auto">
          <a:xfrm>
            <a:off x="4862936" y="2835595"/>
            <a:ext cx="4058461" cy="250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135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executive function">
            <a:hlinkClick r:id="rId3"/>
          </p:cNvPr>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084470" y="3573016"/>
            <a:ext cx="2952328" cy="2448272"/>
          </a:xfrm>
          <a:prstGeom prst="rect">
            <a:avLst/>
          </a:prstGeom>
          <a:ln>
            <a:noFill/>
          </a:ln>
          <a:effectLst>
            <a:softEdge rad="112500"/>
          </a:effectLst>
        </p:spPr>
      </p:pic>
      <p:sp>
        <p:nvSpPr>
          <p:cNvPr id="2" name="Title 1"/>
          <p:cNvSpPr>
            <a:spLocks noGrp="1"/>
          </p:cNvSpPr>
          <p:nvPr>
            <p:ph type="ctrTitle"/>
          </p:nvPr>
        </p:nvSpPr>
        <p:spPr/>
        <p:txBody>
          <a:bodyPr/>
          <a:lstStyle/>
          <a:p>
            <a:pPr algn="ctr"/>
            <a:r>
              <a:rPr lang="en-GB" dirty="0">
                <a:latin typeface="+mn-lt"/>
                <a:cs typeface="Calibri" panose="020F0502020204030204" pitchFamily="34" charset="0"/>
              </a:rPr>
              <a:t>Welcome!</a:t>
            </a:r>
          </a:p>
        </p:txBody>
      </p:sp>
    </p:spTree>
    <p:extLst>
      <p:ext uri="{BB962C8B-B14F-4D97-AF65-F5344CB8AC3E}">
        <p14:creationId xmlns:p14="http://schemas.microsoft.com/office/powerpoint/2010/main" val="2232276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804C-84EA-CE44-878E-910A4E051937}"/>
              </a:ext>
            </a:extLst>
          </p:cNvPr>
          <p:cNvSpPr>
            <a:spLocks noGrp="1"/>
          </p:cNvSpPr>
          <p:nvPr>
            <p:ph type="title"/>
          </p:nvPr>
        </p:nvSpPr>
        <p:spPr/>
        <p:txBody>
          <a:bodyPr/>
          <a:lstStyle/>
          <a:p>
            <a:r>
              <a:rPr lang="en-US" dirty="0"/>
              <a:t>Where to start with mindfulness </a:t>
            </a:r>
          </a:p>
        </p:txBody>
      </p:sp>
      <p:sp>
        <p:nvSpPr>
          <p:cNvPr id="3" name="Content Placeholder 2">
            <a:extLst>
              <a:ext uri="{FF2B5EF4-FFF2-40B4-BE49-F238E27FC236}">
                <a16:creationId xmlns:a16="http://schemas.microsoft.com/office/drawing/2014/main" id="{47D090E1-128C-E34A-A404-984E48DBC6AE}"/>
              </a:ext>
            </a:extLst>
          </p:cNvPr>
          <p:cNvSpPr>
            <a:spLocks noGrp="1"/>
          </p:cNvSpPr>
          <p:nvPr>
            <p:ph idx="1"/>
          </p:nvPr>
        </p:nvSpPr>
        <p:spPr>
          <a:xfrm>
            <a:off x="457200" y="1502841"/>
            <a:ext cx="4114800" cy="4724400"/>
          </a:xfrm>
        </p:spPr>
        <p:txBody>
          <a:bodyPr>
            <a:normAutofit/>
          </a:bodyPr>
          <a:lstStyle/>
          <a:p>
            <a:endParaRPr lang="en-US" sz="3200" dirty="0"/>
          </a:p>
          <a:p>
            <a:r>
              <a:rPr lang="en-US" sz="3200" dirty="0"/>
              <a:t>YouTube videos </a:t>
            </a:r>
          </a:p>
          <a:p>
            <a:pPr marL="0" indent="0">
              <a:buNone/>
            </a:pPr>
            <a:endParaRPr lang="en-US" sz="3200" dirty="0"/>
          </a:p>
          <a:p>
            <a:r>
              <a:rPr lang="en-US" sz="3200" dirty="0"/>
              <a:t>Apps e.g. ‘Calm’ and ‘Headspace’</a:t>
            </a:r>
          </a:p>
          <a:p>
            <a:pPr marL="0" indent="0">
              <a:buNone/>
            </a:pPr>
            <a:endParaRPr lang="en-US" sz="3200" dirty="0"/>
          </a:p>
          <a:p>
            <a:r>
              <a:rPr lang="en-US" sz="3200" dirty="0"/>
              <a:t>Worksheets </a:t>
            </a:r>
          </a:p>
        </p:txBody>
      </p:sp>
      <p:pic>
        <p:nvPicPr>
          <p:cNvPr id="4" name="Picture 3">
            <a:extLst>
              <a:ext uri="{FF2B5EF4-FFF2-40B4-BE49-F238E27FC236}">
                <a16:creationId xmlns:a16="http://schemas.microsoft.com/office/drawing/2014/main" id="{4B80EB30-B667-EA47-B80C-817CA4AEF6B5}"/>
              </a:ext>
            </a:extLst>
          </p:cNvPr>
          <p:cNvPicPr>
            <a:picLocks noChangeAspect="1"/>
          </p:cNvPicPr>
          <p:nvPr/>
        </p:nvPicPr>
        <p:blipFill rotWithShape="1">
          <a:blip r:embed="rId2"/>
          <a:srcRect b="20931"/>
          <a:stretch/>
        </p:blipFill>
        <p:spPr>
          <a:xfrm>
            <a:off x="5292080" y="2061677"/>
            <a:ext cx="2602589" cy="1692108"/>
          </a:xfrm>
          <a:prstGeom prst="rect">
            <a:avLst/>
          </a:prstGeom>
        </p:spPr>
      </p:pic>
      <p:pic>
        <p:nvPicPr>
          <p:cNvPr id="5" name="Picture 4">
            <a:extLst>
              <a:ext uri="{FF2B5EF4-FFF2-40B4-BE49-F238E27FC236}">
                <a16:creationId xmlns:a16="http://schemas.microsoft.com/office/drawing/2014/main" id="{27E976ED-54EC-6442-BB72-70D647DF331F}"/>
              </a:ext>
            </a:extLst>
          </p:cNvPr>
          <p:cNvPicPr>
            <a:picLocks noChangeAspect="1"/>
          </p:cNvPicPr>
          <p:nvPr/>
        </p:nvPicPr>
        <p:blipFill rotWithShape="1">
          <a:blip r:embed="rId3"/>
          <a:srcRect l="31495" t="14820" r="29760" b="14981"/>
          <a:stretch/>
        </p:blipFill>
        <p:spPr>
          <a:xfrm>
            <a:off x="4980328" y="4221088"/>
            <a:ext cx="1296144" cy="1232917"/>
          </a:xfrm>
          <a:prstGeom prst="rect">
            <a:avLst/>
          </a:prstGeom>
        </p:spPr>
      </p:pic>
      <p:pic>
        <p:nvPicPr>
          <p:cNvPr id="6" name="Picture 5">
            <a:extLst>
              <a:ext uri="{FF2B5EF4-FFF2-40B4-BE49-F238E27FC236}">
                <a16:creationId xmlns:a16="http://schemas.microsoft.com/office/drawing/2014/main" id="{D326CBC4-3320-6A40-A229-7BE3E62DA560}"/>
              </a:ext>
            </a:extLst>
          </p:cNvPr>
          <p:cNvPicPr>
            <a:picLocks noChangeAspect="1"/>
          </p:cNvPicPr>
          <p:nvPr/>
        </p:nvPicPr>
        <p:blipFill rotWithShape="1">
          <a:blip r:embed="rId4"/>
          <a:srcRect l="13270" t="11363" r="11858" b="11363"/>
          <a:stretch/>
        </p:blipFill>
        <p:spPr>
          <a:xfrm>
            <a:off x="6706340" y="4284746"/>
            <a:ext cx="1352143" cy="1169259"/>
          </a:xfrm>
          <a:prstGeom prst="rect">
            <a:avLst/>
          </a:prstGeom>
        </p:spPr>
      </p:pic>
    </p:spTree>
    <p:extLst>
      <p:ext uri="{BB962C8B-B14F-4D97-AF65-F5344CB8AC3E}">
        <p14:creationId xmlns:p14="http://schemas.microsoft.com/office/powerpoint/2010/main" val="418686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45C14-0384-422F-AE44-DBBAD591D904}"/>
              </a:ext>
            </a:extLst>
          </p:cNvPr>
          <p:cNvSpPr>
            <a:spLocks noGrp="1"/>
          </p:cNvSpPr>
          <p:nvPr>
            <p:ph type="title"/>
          </p:nvPr>
        </p:nvSpPr>
        <p:spPr>
          <a:xfrm>
            <a:off x="560112" y="517429"/>
            <a:ext cx="8229600" cy="990600"/>
          </a:xfrm>
        </p:spPr>
        <p:txBody>
          <a:bodyPr/>
          <a:lstStyle/>
          <a:p>
            <a:r>
              <a:rPr lang="en-GB" dirty="0">
                <a:latin typeface="+mn-lt"/>
              </a:rPr>
              <a:t>How a Balanced Diet Might Help</a:t>
            </a:r>
          </a:p>
        </p:txBody>
      </p:sp>
      <p:sp>
        <p:nvSpPr>
          <p:cNvPr id="3" name="Content Placeholder 2">
            <a:extLst>
              <a:ext uri="{FF2B5EF4-FFF2-40B4-BE49-F238E27FC236}">
                <a16:creationId xmlns:a16="http://schemas.microsoft.com/office/drawing/2014/main" id="{A1E36B42-C8B8-4C73-BC3F-67599E64031A}"/>
              </a:ext>
            </a:extLst>
          </p:cNvPr>
          <p:cNvSpPr>
            <a:spLocks noGrp="1"/>
          </p:cNvSpPr>
          <p:nvPr>
            <p:ph idx="1"/>
          </p:nvPr>
        </p:nvSpPr>
        <p:spPr>
          <a:xfrm>
            <a:off x="539552" y="1700808"/>
            <a:ext cx="8064896" cy="1126610"/>
          </a:xfrm>
        </p:spPr>
        <p:txBody>
          <a:bodyPr>
            <a:normAutofit lnSpcReduction="10000"/>
          </a:bodyPr>
          <a:lstStyle/>
          <a:p>
            <a:pPr marL="0" indent="0">
              <a:buNone/>
            </a:pPr>
            <a:r>
              <a:rPr lang="en-GB" dirty="0"/>
              <a:t>Balanced diet improves vascular health (helps keep cholesterol and blood pressure low). Poor vascular health affects brain health and functioning.</a:t>
            </a:r>
          </a:p>
          <a:p>
            <a:pPr marL="0" indent="0">
              <a:buNone/>
            </a:pPr>
            <a:endParaRPr lang="en-GB" dirty="0"/>
          </a:p>
          <a:p>
            <a:pPr marL="0" indent="0">
              <a:buNone/>
            </a:pPr>
            <a:endParaRPr lang="en-GB" dirty="0"/>
          </a:p>
          <a:p>
            <a:endParaRPr lang="en-GB" dirty="0"/>
          </a:p>
          <a:p>
            <a:endParaRPr lang="en-GB" dirty="0"/>
          </a:p>
        </p:txBody>
      </p:sp>
      <p:pic>
        <p:nvPicPr>
          <p:cNvPr id="4" name="Picture 3">
            <a:extLst>
              <a:ext uri="{FF2B5EF4-FFF2-40B4-BE49-F238E27FC236}">
                <a16:creationId xmlns:a16="http://schemas.microsoft.com/office/drawing/2014/main" id="{4F157BE7-59A6-4D24-B373-5C14B4979245}"/>
              </a:ext>
            </a:extLst>
          </p:cNvPr>
          <p:cNvPicPr/>
          <p:nvPr/>
        </p:nvPicPr>
        <p:blipFill rotWithShape="1">
          <a:blip r:embed="rId2">
            <a:extLst>
              <a:ext uri="{28A0092B-C50C-407E-A947-70E740481C1C}">
                <a14:useLocalDpi xmlns:a14="http://schemas.microsoft.com/office/drawing/2010/main" val="0"/>
              </a:ext>
            </a:extLst>
          </a:blip>
          <a:srcRect t="16864" b="6131"/>
          <a:stretch/>
        </p:blipFill>
        <p:spPr bwMode="auto">
          <a:xfrm>
            <a:off x="1331640" y="3212976"/>
            <a:ext cx="6264696" cy="3312368"/>
          </a:xfrm>
          <a:prstGeom prst="rect">
            <a:avLst/>
          </a:prstGeom>
          <a:noFill/>
          <a:ln>
            <a:noFill/>
          </a:ln>
        </p:spPr>
      </p:pic>
    </p:spTree>
    <p:extLst>
      <p:ext uri="{BB962C8B-B14F-4D97-AF65-F5344CB8AC3E}">
        <p14:creationId xmlns:p14="http://schemas.microsoft.com/office/powerpoint/2010/main" val="264706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4C41-EF35-41BA-9831-1F4B79251302}"/>
              </a:ext>
            </a:extLst>
          </p:cNvPr>
          <p:cNvSpPr>
            <a:spLocks noGrp="1"/>
          </p:cNvSpPr>
          <p:nvPr>
            <p:ph type="title"/>
          </p:nvPr>
        </p:nvSpPr>
        <p:spPr>
          <a:xfrm>
            <a:off x="477400" y="713296"/>
            <a:ext cx="8415080" cy="990600"/>
          </a:xfrm>
        </p:spPr>
        <p:txBody>
          <a:bodyPr>
            <a:normAutofit fontScale="90000"/>
          </a:bodyPr>
          <a:lstStyle/>
          <a:p>
            <a:r>
              <a:rPr lang="en-GB" dirty="0"/>
              <a:t>Foods for Better Brain Health &amp; Memory</a:t>
            </a:r>
          </a:p>
        </p:txBody>
      </p:sp>
      <p:sp>
        <p:nvSpPr>
          <p:cNvPr id="3" name="Content Placeholder 2">
            <a:extLst>
              <a:ext uri="{FF2B5EF4-FFF2-40B4-BE49-F238E27FC236}">
                <a16:creationId xmlns:a16="http://schemas.microsoft.com/office/drawing/2014/main" id="{4C58D753-5333-4E4A-BCF2-AA4D5CFAC2CA}"/>
              </a:ext>
            </a:extLst>
          </p:cNvPr>
          <p:cNvSpPr>
            <a:spLocks noGrp="1"/>
          </p:cNvSpPr>
          <p:nvPr>
            <p:ph idx="1"/>
          </p:nvPr>
        </p:nvSpPr>
        <p:spPr>
          <a:xfrm>
            <a:off x="477400" y="2132856"/>
            <a:ext cx="4310624" cy="4032448"/>
          </a:xfrm>
        </p:spPr>
        <p:txBody>
          <a:bodyPr/>
          <a:lstStyle/>
          <a:p>
            <a:pPr marL="0" indent="0">
              <a:buNone/>
            </a:pPr>
            <a:r>
              <a:rPr lang="en-GB" dirty="0"/>
              <a:t>Brain health:</a:t>
            </a:r>
          </a:p>
          <a:p>
            <a:r>
              <a:rPr lang="en-GB" dirty="0"/>
              <a:t>Omega 3 fatty acids (nuts, seeds, olive oils and oily fish) </a:t>
            </a:r>
          </a:p>
          <a:p>
            <a:r>
              <a:rPr lang="en-GB" dirty="0"/>
              <a:t>Antioxidants (broccoli, blueberries, spinach)</a:t>
            </a:r>
          </a:p>
          <a:p>
            <a:pPr marL="0" indent="0">
              <a:buNone/>
            </a:pPr>
            <a:endParaRPr lang="en-GB" dirty="0"/>
          </a:p>
          <a:p>
            <a:pPr marL="0" indent="0">
              <a:buNone/>
            </a:pPr>
            <a:r>
              <a:rPr lang="en-GB" dirty="0"/>
              <a:t>Memory: </a:t>
            </a:r>
          </a:p>
          <a:p>
            <a:r>
              <a:rPr lang="en-GB" dirty="0"/>
              <a:t>B Vitamins (especially B12)</a:t>
            </a:r>
          </a:p>
        </p:txBody>
      </p:sp>
      <p:pic>
        <p:nvPicPr>
          <p:cNvPr id="2052" name="Picture 4" descr="Image result for seeds">
            <a:extLst>
              <a:ext uri="{FF2B5EF4-FFF2-40B4-BE49-F238E27FC236}">
                <a16:creationId xmlns:a16="http://schemas.microsoft.com/office/drawing/2014/main" id="{DE4B5CA6-E10C-430A-B78A-60F1C018BC7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5380" y="2236039"/>
            <a:ext cx="1557482" cy="10902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almomn">
            <a:extLst>
              <a:ext uri="{FF2B5EF4-FFF2-40B4-BE49-F238E27FC236}">
                <a16:creationId xmlns:a16="http://schemas.microsoft.com/office/drawing/2014/main" id="{170AA181-2586-4BA7-A5A8-2EB4822BC7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4296" y="2194144"/>
            <a:ext cx="785002" cy="11775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nuts">
            <a:extLst>
              <a:ext uri="{FF2B5EF4-FFF2-40B4-BE49-F238E27FC236}">
                <a16:creationId xmlns:a16="http://schemas.microsoft.com/office/drawing/2014/main" id="{8C349DE1-FD08-4C27-BA77-DB9D3B4D1A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5570" y="2366314"/>
            <a:ext cx="909468" cy="90946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b12">
            <a:extLst>
              <a:ext uri="{FF2B5EF4-FFF2-40B4-BE49-F238E27FC236}">
                <a16:creationId xmlns:a16="http://schemas.microsoft.com/office/drawing/2014/main" id="{07B485E0-26E2-45CD-BC14-64CE206F80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8371" y="4905452"/>
            <a:ext cx="1270084" cy="12700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bluberries">
            <a:extLst>
              <a:ext uri="{FF2B5EF4-FFF2-40B4-BE49-F238E27FC236}">
                <a16:creationId xmlns:a16="http://schemas.microsoft.com/office/drawing/2014/main" id="{3F28F95F-D2C4-4F6A-A8BF-99CBB5F625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5570" y="3429000"/>
            <a:ext cx="1270083" cy="119387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pinach">
            <a:extLst>
              <a:ext uri="{FF2B5EF4-FFF2-40B4-BE49-F238E27FC236}">
                <a16:creationId xmlns:a16="http://schemas.microsoft.com/office/drawing/2014/main" id="{97E14273-AD31-450F-92C4-082AEDA4723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4662" y="3582219"/>
            <a:ext cx="1300487" cy="107290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brocoli">
            <a:extLst>
              <a:ext uri="{FF2B5EF4-FFF2-40B4-BE49-F238E27FC236}">
                <a16:creationId xmlns:a16="http://schemas.microsoft.com/office/drawing/2014/main" id="{010B9942-9981-44FE-BB75-8498A99128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62009" y="3480820"/>
            <a:ext cx="1013922" cy="109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07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ADAB3-7EEB-41B2-92D3-ED81CA82D9C2}"/>
              </a:ext>
            </a:extLst>
          </p:cNvPr>
          <p:cNvSpPr>
            <a:spLocks noGrp="1"/>
          </p:cNvSpPr>
          <p:nvPr>
            <p:ph type="title"/>
          </p:nvPr>
        </p:nvSpPr>
        <p:spPr>
          <a:xfrm>
            <a:off x="457200" y="429768"/>
            <a:ext cx="8229600" cy="990600"/>
          </a:xfrm>
        </p:spPr>
        <p:txBody>
          <a:bodyPr/>
          <a:lstStyle/>
          <a:p>
            <a:r>
              <a:rPr lang="en-GB" dirty="0"/>
              <a:t>Regular Exercise </a:t>
            </a:r>
          </a:p>
        </p:txBody>
      </p:sp>
      <p:sp>
        <p:nvSpPr>
          <p:cNvPr id="3" name="Content Placeholder 2">
            <a:extLst>
              <a:ext uri="{FF2B5EF4-FFF2-40B4-BE49-F238E27FC236}">
                <a16:creationId xmlns:a16="http://schemas.microsoft.com/office/drawing/2014/main" id="{1CD3FF54-47CB-4795-B2A3-16812FC7503D}"/>
              </a:ext>
            </a:extLst>
          </p:cNvPr>
          <p:cNvSpPr>
            <a:spLocks noGrp="1"/>
          </p:cNvSpPr>
          <p:nvPr>
            <p:ph idx="1"/>
          </p:nvPr>
        </p:nvSpPr>
        <p:spPr>
          <a:xfrm>
            <a:off x="431540" y="3630132"/>
            <a:ext cx="8064896" cy="2718477"/>
          </a:xfrm>
        </p:spPr>
        <p:txBody>
          <a:bodyPr>
            <a:normAutofit lnSpcReduction="10000"/>
          </a:bodyPr>
          <a:lstStyle/>
          <a:p>
            <a:pPr marL="0" indent="0">
              <a:buNone/>
            </a:pPr>
            <a:r>
              <a:rPr lang="en-GB" sz="2000" dirty="0"/>
              <a:t>Mood:</a:t>
            </a:r>
          </a:p>
          <a:p>
            <a:r>
              <a:rPr lang="en-GB" sz="2000" dirty="0"/>
              <a:t>Exercise boosts release of endorphins (‘feel good’ hormones) – reduce stress, anxiety or low-mood. </a:t>
            </a:r>
          </a:p>
          <a:p>
            <a:endParaRPr lang="en-GB" sz="2000" dirty="0"/>
          </a:p>
          <a:p>
            <a:pPr marL="0" indent="0">
              <a:buNone/>
            </a:pPr>
            <a:r>
              <a:rPr lang="en-GB" sz="2000" dirty="0"/>
              <a:t>What is recommended?</a:t>
            </a:r>
          </a:p>
          <a:p>
            <a:r>
              <a:rPr lang="en-GB" sz="2000" dirty="0"/>
              <a:t>Regular moderate level of exercise - </a:t>
            </a:r>
            <a:r>
              <a:rPr lang="en-GB" sz="2000" b="1" dirty="0"/>
              <a:t>30 minutes, 5 days a week</a:t>
            </a:r>
            <a:r>
              <a:rPr lang="en-GB" sz="2000" dirty="0"/>
              <a:t> </a:t>
            </a:r>
          </a:p>
          <a:p>
            <a:r>
              <a:rPr lang="en-GB" sz="2000" dirty="0"/>
              <a:t>Raising heartrate – running, sports etc. but can also be brisk walks, pushing </a:t>
            </a:r>
            <a:r>
              <a:rPr lang="en-GB" sz="2000" dirty="0" smtClean="0"/>
              <a:t>lawnmower.</a:t>
            </a:r>
            <a:endParaRPr lang="en-GB" sz="2000" dirty="0"/>
          </a:p>
          <a:p>
            <a:endParaRPr lang="en-GB" sz="2000" dirty="0"/>
          </a:p>
          <a:p>
            <a:endParaRPr lang="en-GB" dirty="0"/>
          </a:p>
          <a:p>
            <a:endParaRPr lang="en-GB" dirty="0"/>
          </a:p>
        </p:txBody>
      </p:sp>
      <p:pic>
        <p:nvPicPr>
          <p:cNvPr id="4" name="Picture 3" descr="Image result for jogging  clipart">
            <a:hlinkClick r:id="rId2"/>
            <a:extLst>
              <a:ext uri="{FF2B5EF4-FFF2-40B4-BE49-F238E27FC236}">
                <a16:creationId xmlns:a16="http://schemas.microsoft.com/office/drawing/2014/main" id="{10EE63E8-2053-4479-8B46-A20B645EF1E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1003066"/>
            <a:ext cx="2250250" cy="2492990"/>
          </a:xfrm>
          <a:prstGeom prst="rect">
            <a:avLst/>
          </a:prstGeom>
          <a:noFill/>
          <a:ln>
            <a:noFill/>
          </a:ln>
        </p:spPr>
      </p:pic>
      <p:sp>
        <p:nvSpPr>
          <p:cNvPr id="5" name="TextBox 4">
            <a:extLst>
              <a:ext uri="{FF2B5EF4-FFF2-40B4-BE49-F238E27FC236}">
                <a16:creationId xmlns:a16="http://schemas.microsoft.com/office/drawing/2014/main" id="{5E2EDA3A-1840-47CF-A30B-47AA43C4E86E}"/>
              </a:ext>
            </a:extLst>
          </p:cNvPr>
          <p:cNvSpPr txBox="1"/>
          <p:nvPr/>
        </p:nvSpPr>
        <p:spPr>
          <a:xfrm>
            <a:off x="395536" y="1420368"/>
            <a:ext cx="5328592" cy="2492990"/>
          </a:xfrm>
          <a:prstGeom prst="rect">
            <a:avLst/>
          </a:prstGeom>
          <a:noFill/>
        </p:spPr>
        <p:txBody>
          <a:bodyPr wrap="square" rtlCol="0">
            <a:spAutoFit/>
          </a:bodyPr>
          <a:lstStyle/>
          <a:p>
            <a:r>
              <a:rPr lang="en-GB" sz="2000" dirty="0"/>
              <a:t>Physical and brain health:</a:t>
            </a:r>
          </a:p>
          <a:p>
            <a:pPr marL="285750" indent="-285750">
              <a:buFont typeface="Arial" panose="020B0604020202020204" pitchFamily="34" charset="0"/>
              <a:buChar char="•"/>
            </a:pPr>
            <a:r>
              <a:rPr lang="en-GB" sz="2000" dirty="0"/>
              <a:t>Improves blood pressure and reduces body weight – linked to various health problems </a:t>
            </a:r>
          </a:p>
          <a:p>
            <a:pPr marL="342900" indent="-342900">
              <a:buFont typeface="Arial" panose="020B0604020202020204" pitchFamily="34" charset="0"/>
              <a:buChar char="•"/>
            </a:pPr>
            <a:r>
              <a:rPr lang="en-GB" sz="2000" dirty="0"/>
              <a:t>Improves blood flow to brain and mental performance</a:t>
            </a:r>
          </a:p>
          <a:p>
            <a:endParaRPr lang="en-GB" dirty="0"/>
          </a:p>
          <a:p>
            <a:endParaRPr lang="en-GB" dirty="0"/>
          </a:p>
        </p:txBody>
      </p:sp>
    </p:spTree>
    <p:extLst>
      <p:ext uri="{BB962C8B-B14F-4D97-AF65-F5344CB8AC3E}">
        <p14:creationId xmlns:p14="http://schemas.microsoft.com/office/powerpoint/2010/main" val="1322105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0D1A5-66CC-46FD-B84F-230E73A6F015}"/>
              </a:ext>
            </a:extLst>
          </p:cNvPr>
          <p:cNvSpPr>
            <a:spLocks noGrp="1"/>
          </p:cNvSpPr>
          <p:nvPr>
            <p:ph type="title"/>
          </p:nvPr>
        </p:nvSpPr>
        <p:spPr/>
        <p:txBody>
          <a:bodyPr/>
          <a:lstStyle/>
          <a:p>
            <a:r>
              <a:rPr lang="en-GB" dirty="0"/>
              <a:t>Why is Sleep Important For Memory?</a:t>
            </a:r>
          </a:p>
        </p:txBody>
      </p:sp>
      <p:sp>
        <p:nvSpPr>
          <p:cNvPr id="3" name="Content Placeholder 2">
            <a:extLst>
              <a:ext uri="{FF2B5EF4-FFF2-40B4-BE49-F238E27FC236}">
                <a16:creationId xmlns:a16="http://schemas.microsoft.com/office/drawing/2014/main" id="{D2662E4C-B2DA-4891-876B-B45FB230F39C}"/>
              </a:ext>
            </a:extLst>
          </p:cNvPr>
          <p:cNvSpPr>
            <a:spLocks noGrp="1"/>
          </p:cNvSpPr>
          <p:nvPr>
            <p:ph idx="1"/>
          </p:nvPr>
        </p:nvSpPr>
        <p:spPr>
          <a:xfrm>
            <a:off x="487615" y="1700808"/>
            <a:ext cx="5040560" cy="4311705"/>
          </a:xfrm>
        </p:spPr>
        <p:txBody>
          <a:bodyPr>
            <a:normAutofit fontScale="55000" lnSpcReduction="20000"/>
          </a:bodyPr>
          <a:lstStyle/>
          <a:p>
            <a:pPr>
              <a:lnSpc>
                <a:spcPct val="160000"/>
              </a:lnSpc>
            </a:pPr>
            <a:r>
              <a:rPr lang="en-GB" sz="3300" dirty="0"/>
              <a:t>Memories are consolidated in our sleep (deep sleep stages). Therefore Memory consolidation is affected if you don’t have enough sleep.</a:t>
            </a:r>
          </a:p>
          <a:p>
            <a:pPr marL="0" indent="0">
              <a:lnSpc>
                <a:spcPct val="160000"/>
              </a:lnSpc>
              <a:buNone/>
            </a:pPr>
            <a:endParaRPr lang="en-GB" sz="3300" dirty="0"/>
          </a:p>
          <a:p>
            <a:pPr>
              <a:lnSpc>
                <a:spcPct val="160000"/>
              </a:lnSpc>
            </a:pPr>
            <a:r>
              <a:rPr lang="en-GB" sz="3300" dirty="0"/>
              <a:t>Lack of sleep/feeling tired can affect concentration and memory performance</a:t>
            </a:r>
          </a:p>
          <a:p>
            <a:pPr marL="0" indent="0">
              <a:lnSpc>
                <a:spcPct val="160000"/>
              </a:lnSpc>
              <a:buNone/>
            </a:pPr>
            <a:endParaRPr lang="en-GB" sz="3300" dirty="0"/>
          </a:p>
          <a:p>
            <a:pPr>
              <a:lnSpc>
                <a:spcPct val="160000"/>
              </a:lnSpc>
            </a:pPr>
            <a:r>
              <a:rPr lang="en-GB" sz="3300" dirty="0"/>
              <a:t>For this, and other health-related, reasons 7-9 hours of sleep is </a:t>
            </a:r>
            <a:r>
              <a:rPr lang="en-GB" sz="3300" dirty="0" smtClean="0"/>
              <a:t>recommended.</a:t>
            </a:r>
            <a:endParaRPr lang="en-GB" sz="3300" dirty="0"/>
          </a:p>
          <a:p>
            <a:endParaRPr lang="en-GB" dirty="0"/>
          </a:p>
          <a:p>
            <a:endParaRPr lang="en-GB" dirty="0"/>
          </a:p>
        </p:txBody>
      </p:sp>
      <p:pic>
        <p:nvPicPr>
          <p:cNvPr id="3076" name="Picture 4" descr="Image result for sleep memory">
            <a:extLst>
              <a:ext uri="{FF2B5EF4-FFF2-40B4-BE49-F238E27FC236}">
                <a16:creationId xmlns:a16="http://schemas.microsoft.com/office/drawing/2014/main" id="{6422C91B-CB21-4C33-9C78-164EC1FF67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88" r="7858"/>
          <a:stretch/>
        </p:blipFill>
        <p:spPr bwMode="auto">
          <a:xfrm>
            <a:off x="5647619" y="2060848"/>
            <a:ext cx="3034680" cy="308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14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9A70-B051-4087-8D02-35FA9E8B9AE0}"/>
              </a:ext>
            </a:extLst>
          </p:cNvPr>
          <p:cNvSpPr>
            <a:spLocks noGrp="1"/>
          </p:cNvSpPr>
          <p:nvPr>
            <p:ph type="title"/>
          </p:nvPr>
        </p:nvSpPr>
        <p:spPr>
          <a:xfrm>
            <a:off x="457200" y="533400"/>
            <a:ext cx="8229600" cy="990600"/>
          </a:xfrm>
        </p:spPr>
        <p:txBody>
          <a:bodyPr/>
          <a:lstStyle/>
          <a:p>
            <a:r>
              <a:rPr lang="en-GB" dirty="0"/>
              <a:t>Sleep Hygiene </a:t>
            </a:r>
          </a:p>
        </p:txBody>
      </p:sp>
      <p:sp>
        <p:nvSpPr>
          <p:cNvPr id="4" name="Content Placeholder 3">
            <a:extLst>
              <a:ext uri="{FF2B5EF4-FFF2-40B4-BE49-F238E27FC236}">
                <a16:creationId xmlns:a16="http://schemas.microsoft.com/office/drawing/2014/main" id="{41FB903E-43A7-4BF0-A01E-0F7D427F715F}"/>
              </a:ext>
            </a:extLst>
          </p:cNvPr>
          <p:cNvSpPr txBox="1">
            <a:spLocks noGrp="1"/>
          </p:cNvSpPr>
          <p:nvPr>
            <p:ph idx="1"/>
          </p:nvPr>
        </p:nvSpPr>
        <p:spPr>
          <a:xfrm>
            <a:off x="457200" y="1788093"/>
            <a:ext cx="4906888" cy="4524315"/>
          </a:xfrm>
          <a:prstGeom prst="rect">
            <a:avLst/>
          </a:prstGeom>
          <a:noFill/>
        </p:spPr>
        <p:txBody>
          <a:bodyPr wrap="square" rtlCol="0">
            <a:spAutoFit/>
          </a:bodyPr>
          <a:lstStyle/>
          <a:p>
            <a:r>
              <a:rPr lang="en-GB" sz="2000" dirty="0"/>
              <a:t> Regular sleep/wale up time </a:t>
            </a:r>
          </a:p>
          <a:p>
            <a:r>
              <a:rPr lang="en-GB" sz="2000" dirty="0"/>
              <a:t> Only sleep when tired </a:t>
            </a:r>
          </a:p>
          <a:p>
            <a:pPr marL="285750" indent="-285750">
              <a:buFont typeface="Arial" panose="020B0604020202020204" pitchFamily="34" charset="0"/>
              <a:buChar char="•"/>
            </a:pPr>
            <a:r>
              <a:rPr lang="en-GB" sz="2000" dirty="0"/>
              <a:t>Avoid caffeine and nicotine around 4-6 hours before going to bed Stimulants!</a:t>
            </a:r>
          </a:p>
          <a:p>
            <a:pPr marL="285750" indent="-285750">
              <a:buFont typeface="Arial" panose="020B0604020202020204" pitchFamily="34" charset="0"/>
              <a:buChar char="•"/>
            </a:pPr>
            <a:r>
              <a:rPr lang="en-GB" sz="2000" dirty="0"/>
              <a:t>Avoid alcohol before bed – affects sleep quality!</a:t>
            </a:r>
          </a:p>
          <a:p>
            <a:pPr marL="285750" indent="-285750">
              <a:buFont typeface="Arial" panose="020B0604020202020204" pitchFamily="34" charset="0"/>
              <a:buChar char="•"/>
            </a:pPr>
            <a:r>
              <a:rPr lang="en-GB" sz="2000" dirty="0"/>
              <a:t>Avoid napping in the day </a:t>
            </a:r>
          </a:p>
          <a:p>
            <a:pPr marL="285750" indent="-285750">
              <a:buFont typeface="Arial" panose="020B0604020202020204" pitchFamily="34" charset="0"/>
              <a:buChar char="•"/>
            </a:pPr>
            <a:r>
              <a:rPr lang="en-GB" sz="2000" dirty="0"/>
              <a:t>Regular exercise but not less than 4 hours before bed</a:t>
            </a:r>
          </a:p>
          <a:p>
            <a:pPr marL="285750" indent="-285750">
              <a:buFont typeface="Arial" panose="020B0604020202020204" pitchFamily="34" charset="0"/>
              <a:buChar char="•"/>
            </a:pPr>
            <a:r>
              <a:rPr lang="en-GB" sz="2000" dirty="0"/>
              <a:t>Warm bath 1 hour before bed </a:t>
            </a:r>
          </a:p>
          <a:p>
            <a:pPr marL="285750" indent="-285750">
              <a:buFont typeface="Arial" panose="020B0604020202020204" pitchFamily="34" charset="0"/>
              <a:buChar char="•"/>
            </a:pPr>
            <a:r>
              <a:rPr lang="en-GB" sz="2000" dirty="0"/>
              <a:t>Sleep rituals e.g. breathing exercise 15 minutes before bed, cup of caffeine-free </a:t>
            </a:r>
            <a:r>
              <a:rPr lang="en-GB" sz="2000" dirty="0" smtClean="0"/>
              <a:t>tea. </a:t>
            </a:r>
            <a:endParaRPr lang="en-GB" sz="2000" dirty="0"/>
          </a:p>
        </p:txBody>
      </p:sp>
      <p:pic>
        <p:nvPicPr>
          <p:cNvPr id="4098" name="Picture 2" descr="Image result for no caffien">
            <a:extLst>
              <a:ext uri="{FF2B5EF4-FFF2-40B4-BE49-F238E27FC236}">
                <a16:creationId xmlns:a16="http://schemas.microsoft.com/office/drawing/2014/main" id="{00620466-5360-48D9-AA21-87F8DFC04D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0921" y="1643074"/>
            <a:ext cx="1069779" cy="10697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clock clipart">
            <a:extLst>
              <a:ext uri="{FF2B5EF4-FFF2-40B4-BE49-F238E27FC236}">
                <a16:creationId xmlns:a16="http://schemas.microsoft.com/office/drawing/2014/main" id="{3288679B-FA21-4B76-AC7B-0AE9E533705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072" t="7166" r="10349" b="10072"/>
          <a:stretch/>
        </p:blipFill>
        <p:spPr bwMode="auto">
          <a:xfrm>
            <a:off x="5753280" y="1585777"/>
            <a:ext cx="1288449" cy="13399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mindfulness">
            <a:hlinkClick r:id="rId4"/>
            <a:extLst>
              <a:ext uri="{FF2B5EF4-FFF2-40B4-BE49-F238E27FC236}">
                <a16:creationId xmlns:a16="http://schemas.microsoft.com/office/drawing/2014/main" id="{66013C2D-D2D8-45D0-858E-C101FECDC57A}"/>
              </a:ext>
            </a:extLst>
          </p:cNvPr>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57605" y="4604595"/>
            <a:ext cx="1800200" cy="1538283"/>
          </a:xfrm>
          <a:prstGeom prst="rect">
            <a:avLst/>
          </a:prstGeom>
          <a:noFill/>
          <a:ln>
            <a:noFill/>
          </a:ln>
        </p:spPr>
      </p:pic>
    </p:spTree>
    <p:extLst>
      <p:ext uri="{BB962C8B-B14F-4D97-AF65-F5344CB8AC3E}">
        <p14:creationId xmlns:p14="http://schemas.microsoft.com/office/powerpoint/2010/main" val="1173819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8692-CC6A-47F2-AACB-E24CEB4616BD}"/>
              </a:ext>
            </a:extLst>
          </p:cNvPr>
          <p:cNvSpPr>
            <a:spLocks noGrp="1"/>
          </p:cNvSpPr>
          <p:nvPr>
            <p:ph type="title"/>
          </p:nvPr>
        </p:nvSpPr>
        <p:spPr/>
        <p:txBody>
          <a:bodyPr/>
          <a:lstStyle/>
          <a:p>
            <a:r>
              <a:rPr lang="en-GB" dirty="0"/>
              <a:t>Alcohol Consumption </a:t>
            </a:r>
          </a:p>
        </p:txBody>
      </p:sp>
      <p:sp>
        <p:nvSpPr>
          <p:cNvPr id="3" name="Content Placeholder 2">
            <a:extLst>
              <a:ext uri="{FF2B5EF4-FFF2-40B4-BE49-F238E27FC236}">
                <a16:creationId xmlns:a16="http://schemas.microsoft.com/office/drawing/2014/main" id="{38FE722D-D925-437E-A9DC-578F3502FE9F}"/>
              </a:ext>
            </a:extLst>
          </p:cNvPr>
          <p:cNvSpPr>
            <a:spLocks noGrp="1"/>
          </p:cNvSpPr>
          <p:nvPr>
            <p:ph idx="1"/>
          </p:nvPr>
        </p:nvSpPr>
        <p:spPr>
          <a:xfrm>
            <a:off x="457200" y="1600200"/>
            <a:ext cx="8229600" cy="748680"/>
          </a:xfrm>
        </p:spPr>
        <p:txBody>
          <a:bodyPr>
            <a:normAutofit fontScale="92500" lnSpcReduction="10000"/>
          </a:bodyPr>
          <a:lstStyle/>
          <a:p>
            <a:pPr marL="0" indent="0">
              <a:buNone/>
            </a:pPr>
            <a:r>
              <a:rPr lang="en-GB" dirty="0"/>
              <a:t>Excessive alcohol consumption impacts health, sleep quality, and cognitive functioning </a:t>
            </a:r>
          </a:p>
        </p:txBody>
      </p:sp>
      <p:pic>
        <p:nvPicPr>
          <p:cNvPr id="4" name="Picture 3" descr="Image result for alcohol units">
            <a:hlinkClick r:id="rId2"/>
            <a:extLst>
              <a:ext uri="{FF2B5EF4-FFF2-40B4-BE49-F238E27FC236}">
                <a16:creationId xmlns:a16="http://schemas.microsoft.com/office/drawing/2014/main" id="{83C02F09-32AF-4344-8EAF-AB28D0D3AB0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99592" y="2636912"/>
            <a:ext cx="7067128" cy="3508494"/>
          </a:xfrm>
          <a:prstGeom prst="rect">
            <a:avLst/>
          </a:prstGeom>
          <a:noFill/>
          <a:ln>
            <a:noFill/>
          </a:ln>
        </p:spPr>
      </p:pic>
    </p:spTree>
    <p:extLst>
      <p:ext uri="{BB962C8B-B14F-4D97-AF65-F5344CB8AC3E}">
        <p14:creationId xmlns:p14="http://schemas.microsoft.com/office/powerpoint/2010/main" val="3032388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D12A-49EC-477F-AB21-5C9D2BF666CB}"/>
              </a:ext>
            </a:extLst>
          </p:cNvPr>
          <p:cNvSpPr>
            <a:spLocks noGrp="1"/>
          </p:cNvSpPr>
          <p:nvPr>
            <p:ph type="title"/>
          </p:nvPr>
        </p:nvSpPr>
        <p:spPr>
          <a:xfrm>
            <a:off x="457200" y="533400"/>
            <a:ext cx="8229600" cy="990600"/>
          </a:xfrm>
        </p:spPr>
        <p:txBody>
          <a:bodyPr/>
          <a:lstStyle/>
          <a:p>
            <a:r>
              <a:rPr lang="en-GB" dirty="0"/>
              <a:t>Smoking and Caffeine </a:t>
            </a:r>
          </a:p>
        </p:txBody>
      </p:sp>
      <p:sp>
        <p:nvSpPr>
          <p:cNvPr id="3" name="Content Placeholder 2">
            <a:extLst>
              <a:ext uri="{FF2B5EF4-FFF2-40B4-BE49-F238E27FC236}">
                <a16:creationId xmlns:a16="http://schemas.microsoft.com/office/drawing/2014/main" id="{EDCF68AE-AE39-460B-A2D1-C0D8C3943A80}"/>
              </a:ext>
            </a:extLst>
          </p:cNvPr>
          <p:cNvSpPr>
            <a:spLocks noGrp="1"/>
          </p:cNvSpPr>
          <p:nvPr>
            <p:ph idx="1"/>
          </p:nvPr>
        </p:nvSpPr>
        <p:spPr>
          <a:xfrm>
            <a:off x="457200" y="1600200"/>
            <a:ext cx="5554960" cy="4876800"/>
          </a:xfrm>
        </p:spPr>
        <p:txBody>
          <a:bodyPr>
            <a:normAutofit fontScale="92500" lnSpcReduction="10000"/>
          </a:bodyPr>
          <a:lstStyle/>
          <a:p>
            <a:pPr marL="0" indent="0">
              <a:buNone/>
            </a:pPr>
            <a:r>
              <a:rPr lang="en-GB" dirty="0"/>
              <a:t>Smoking:</a:t>
            </a:r>
          </a:p>
          <a:p>
            <a:r>
              <a:rPr lang="en-GB" dirty="0"/>
              <a:t>Cardio-vascular risk factor which can affect brain health (and therefore memory) </a:t>
            </a:r>
          </a:p>
          <a:p>
            <a:r>
              <a:rPr lang="en-GB" dirty="0"/>
              <a:t>Related to lots of negative health problems</a:t>
            </a:r>
          </a:p>
          <a:p>
            <a:pPr marL="0" indent="0">
              <a:buNone/>
            </a:pPr>
            <a:endParaRPr lang="en-GB" dirty="0"/>
          </a:p>
          <a:p>
            <a:pPr marL="0" indent="0">
              <a:buNone/>
            </a:pPr>
            <a:r>
              <a:rPr lang="en-GB" dirty="0"/>
              <a:t>Caffeine:</a:t>
            </a:r>
          </a:p>
          <a:p>
            <a:r>
              <a:rPr lang="en-GB" dirty="0"/>
              <a:t>Stimulant – harder to fall asleep</a:t>
            </a:r>
          </a:p>
          <a:p>
            <a:r>
              <a:rPr lang="en-GB" dirty="0"/>
              <a:t>Some evidence it can affect short-term memory </a:t>
            </a:r>
          </a:p>
          <a:p>
            <a:r>
              <a:rPr lang="en-GB" dirty="0"/>
              <a:t>Tea, coffee, chocolate, fizzy/energy </a:t>
            </a:r>
            <a:r>
              <a:rPr lang="en-GB" dirty="0" smtClean="0"/>
              <a:t>drinks.</a:t>
            </a:r>
            <a:endParaRPr lang="en-GB" dirty="0"/>
          </a:p>
          <a:p>
            <a:pPr marL="0" indent="0">
              <a:buNone/>
            </a:pPr>
            <a:endParaRPr lang="en-GB" dirty="0"/>
          </a:p>
        </p:txBody>
      </p:sp>
      <p:pic>
        <p:nvPicPr>
          <p:cNvPr id="4" name="Picture 3" descr="Image result for smoking symbol">
            <a:hlinkClick r:id="rId2"/>
            <a:extLst>
              <a:ext uri="{FF2B5EF4-FFF2-40B4-BE49-F238E27FC236}">
                <a16:creationId xmlns:a16="http://schemas.microsoft.com/office/drawing/2014/main" id="{8FC5F28C-C951-4E78-BA90-EF11E2B6555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8224" y="1600200"/>
            <a:ext cx="1872208" cy="1828800"/>
          </a:xfrm>
          <a:prstGeom prst="rect">
            <a:avLst/>
          </a:prstGeom>
          <a:noFill/>
          <a:ln>
            <a:noFill/>
          </a:ln>
        </p:spPr>
      </p:pic>
      <p:pic>
        <p:nvPicPr>
          <p:cNvPr id="5" name="Picture 4" descr="Related image">
            <a:hlinkClick r:id="rId4"/>
            <a:extLst>
              <a:ext uri="{FF2B5EF4-FFF2-40B4-BE49-F238E27FC236}">
                <a16:creationId xmlns:a16="http://schemas.microsoft.com/office/drawing/2014/main" id="{EC487B3B-D7BC-4E66-B347-13E11B13720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6256" y="4536827"/>
            <a:ext cx="1728192" cy="1441946"/>
          </a:xfrm>
          <a:prstGeom prst="rect">
            <a:avLst/>
          </a:prstGeom>
          <a:noFill/>
          <a:ln>
            <a:noFill/>
          </a:ln>
        </p:spPr>
      </p:pic>
    </p:spTree>
    <p:extLst>
      <p:ext uri="{BB962C8B-B14F-4D97-AF65-F5344CB8AC3E}">
        <p14:creationId xmlns:p14="http://schemas.microsoft.com/office/powerpoint/2010/main" val="692466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8E06-C381-B548-93E3-BA0A5AFF0D2D}"/>
              </a:ext>
            </a:extLst>
          </p:cNvPr>
          <p:cNvSpPr>
            <a:spLocks noGrp="1"/>
          </p:cNvSpPr>
          <p:nvPr>
            <p:ph type="title"/>
          </p:nvPr>
        </p:nvSpPr>
        <p:spPr/>
        <p:txBody>
          <a:bodyPr/>
          <a:lstStyle/>
          <a:p>
            <a:r>
              <a:rPr lang="en-US" dirty="0"/>
              <a:t>Session summary</a:t>
            </a:r>
          </a:p>
        </p:txBody>
      </p:sp>
      <p:sp>
        <p:nvSpPr>
          <p:cNvPr id="3" name="Content Placeholder 2">
            <a:extLst>
              <a:ext uri="{FF2B5EF4-FFF2-40B4-BE49-F238E27FC236}">
                <a16:creationId xmlns:a16="http://schemas.microsoft.com/office/drawing/2014/main" id="{6132350E-C2DA-3245-97FA-64357DBEAF14}"/>
              </a:ext>
            </a:extLst>
          </p:cNvPr>
          <p:cNvSpPr>
            <a:spLocks noGrp="1"/>
          </p:cNvSpPr>
          <p:nvPr>
            <p:ph idx="1"/>
          </p:nvPr>
        </p:nvSpPr>
        <p:spPr>
          <a:xfrm>
            <a:off x="611560" y="1686508"/>
            <a:ext cx="8229600" cy="4838836"/>
          </a:xfrm>
        </p:spPr>
        <p:txBody>
          <a:bodyPr>
            <a:normAutofit/>
          </a:bodyPr>
          <a:lstStyle/>
          <a:p>
            <a:pPr>
              <a:spcBef>
                <a:spcPts val="1800"/>
              </a:spcBef>
            </a:pPr>
            <a:r>
              <a:rPr lang="en-GB" dirty="0">
                <a:cs typeface="Calibri" panose="020F0502020204030204" pitchFamily="34" charset="0"/>
              </a:rPr>
              <a:t>Grounding exercise</a:t>
            </a:r>
          </a:p>
          <a:p>
            <a:pPr>
              <a:spcBef>
                <a:spcPts val="1800"/>
              </a:spcBef>
            </a:pPr>
            <a:r>
              <a:rPr lang="en-GB" dirty="0">
                <a:cs typeface="Calibri" panose="020F0502020204030204" pitchFamily="34" charset="0"/>
              </a:rPr>
              <a:t>Summary of last session</a:t>
            </a:r>
          </a:p>
          <a:p>
            <a:pPr>
              <a:spcBef>
                <a:spcPts val="1800"/>
              </a:spcBef>
            </a:pPr>
            <a:r>
              <a:rPr lang="en-GB" dirty="0">
                <a:cs typeface="Calibri" panose="020F0502020204030204" pitchFamily="34" charset="0"/>
              </a:rPr>
              <a:t>Review of out of session work</a:t>
            </a:r>
          </a:p>
          <a:p>
            <a:pPr>
              <a:spcBef>
                <a:spcPts val="1800"/>
              </a:spcBef>
            </a:pPr>
            <a:r>
              <a:rPr lang="en-GB" dirty="0">
                <a:cs typeface="Calibri" panose="020F0502020204030204" pitchFamily="34" charset="0"/>
              </a:rPr>
              <a:t>What do we mean by mood?</a:t>
            </a:r>
          </a:p>
          <a:p>
            <a:pPr>
              <a:spcBef>
                <a:spcPts val="1800"/>
              </a:spcBef>
            </a:pPr>
            <a:r>
              <a:rPr lang="en-GB" dirty="0">
                <a:cs typeface="Calibri" panose="020F0502020204030204" pitchFamily="34" charset="0"/>
              </a:rPr>
              <a:t>How does mood impact memory?</a:t>
            </a:r>
          </a:p>
          <a:p>
            <a:pPr>
              <a:spcBef>
                <a:spcPts val="1800"/>
              </a:spcBef>
            </a:pPr>
            <a:r>
              <a:rPr lang="en-GB" dirty="0">
                <a:cs typeface="Calibri" panose="020F0502020204030204" pitchFamily="34" charset="0"/>
              </a:rPr>
              <a:t>Ways to improve wellbeing/mood</a:t>
            </a:r>
          </a:p>
          <a:p>
            <a:pPr>
              <a:spcBef>
                <a:spcPts val="1800"/>
              </a:spcBef>
            </a:pPr>
            <a:r>
              <a:rPr lang="en-GB" dirty="0">
                <a:cs typeface="Calibri" panose="020F0502020204030204" pitchFamily="34" charset="0"/>
              </a:rPr>
              <a:t>Out of session work</a:t>
            </a:r>
          </a:p>
          <a:p>
            <a:pPr marL="0" indent="0">
              <a:buNone/>
            </a:pPr>
            <a:endParaRPr lang="en-US" dirty="0"/>
          </a:p>
        </p:txBody>
      </p:sp>
    </p:spTree>
    <p:extLst>
      <p:ext uri="{BB962C8B-B14F-4D97-AF65-F5344CB8AC3E}">
        <p14:creationId xmlns:p14="http://schemas.microsoft.com/office/powerpoint/2010/main" val="2926004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400" dirty="0" smtClean="0"/>
              <a:t>Thank you for attending</a:t>
            </a:r>
            <a:endParaRPr lang="en-GB" sz="4400" dirty="0"/>
          </a:p>
        </p:txBody>
      </p:sp>
      <p:sp>
        <p:nvSpPr>
          <p:cNvPr id="6" name="Subtitle 4"/>
          <p:cNvSpPr>
            <a:spLocks noGrp="1"/>
          </p:cNvSpPr>
          <p:nvPr>
            <p:ph type="subTitle" idx="1"/>
          </p:nvPr>
        </p:nvSpPr>
        <p:spPr/>
        <p:txBody>
          <a:bodyPr>
            <a:normAutofit fontScale="92500"/>
          </a:bodyPr>
          <a:lstStyle/>
          <a:p>
            <a:r>
              <a:rPr lang="en-GB" dirty="0" smtClean="0"/>
              <a:t>Grace Sunerton, Assistant Psychologist</a:t>
            </a:r>
          </a:p>
          <a:p>
            <a:r>
              <a:rPr lang="en-GB" dirty="0" smtClean="0"/>
              <a:t>Jessica Haselhurst, Trainee Clinical </a:t>
            </a:r>
            <a:r>
              <a:rPr lang="en-GB" dirty="0" smtClean="0"/>
              <a:t>Psychologist</a:t>
            </a:r>
          </a:p>
          <a:p>
            <a:endParaRPr lang="en-GB" dirty="0"/>
          </a:p>
          <a:p>
            <a:r>
              <a:rPr lang="en-GB" dirty="0" smtClean="0"/>
              <a:t>01782 275188</a:t>
            </a:r>
            <a:endParaRPr lang="en-GB" dirty="0"/>
          </a:p>
        </p:txBody>
      </p:sp>
    </p:spTree>
    <p:extLst>
      <p:ext uri="{BB962C8B-B14F-4D97-AF65-F5344CB8AC3E}">
        <p14:creationId xmlns:p14="http://schemas.microsoft.com/office/powerpoint/2010/main" val="25359470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Housekeeping:</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pPr marL="0" indent="0">
              <a:buNone/>
            </a:pPr>
            <a:r>
              <a:rPr lang="en-GB" dirty="0" smtClean="0"/>
              <a:t> </a:t>
            </a:r>
            <a:endParaRPr lang="en-GB" dirty="0"/>
          </a:p>
        </p:txBody>
      </p:sp>
      <p:sp>
        <p:nvSpPr>
          <p:cNvPr id="4" name="AutoShape 6" descr="Image result for fire exit  cartoon">
            <a:hlinkClick r:id="rId3"/>
          </p:cNvPr>
          <p:cNvSpPr>
            <a:spLocks noChangeAspect="1" noChangeArrowheads="1"/>
          </p:cNvSpPr>
          <p:nvPr/>
        </p:nvSpPr>
        <p:spPr bwMode="auto">
          <a:xfrm>
            <a:off x="34979" y="-1500188"/>
            <a:ext cx="7162800" cy="3133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Calibri" panose="020F0502020204030204" pitchFamily="34" charset="0"/>
            </a:endParaRPr>
          </a:p>
        </p:txBody>
      </p:sp>
      <p:pic>
        <p:nvPicPr>
          <p:cNvPr id="1033" name="Picture 9" descr="Image result for toilet signs cartoon">
            <a:hlinkClick r:id="rId4"/>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77" t="6730" r="7580" b="6828"/>
          <a:stretch/>
        </p:blipFill>
        <p:spPr bwMode="auto">
          <a:xfrm>
            <a:off x="5796136" y="3996116"/>
            <a:ext cx="2130118" cy="21276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rotWithShape="1">
          <a:blip r:embed="rId6">
            <a:extLst>
              <a:ext uri="{28A0092B-C50C-407E-A947-70E740481C1C}">
                <a14:useLocalDpi xmlns:a14="http://schemas.microsoft.com/office/drawing/2010/main" val="0"/>
              </a:ext>
            </a:extLst>
          </a:blip>
          <a:srcRect l="5758" t="3497" r="5758" b="10622"/>
          <a:stretch/>
        </p:blipFill>
        <p:spPr bwMode="auto">
          <a:xfrm>
            <a:off x="1828800" y="4149080"/>
            <a:ext cx="1854200" cy="1873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descr="Image result for coffee break clipart">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8474" y="1579051"/>
            <a:ext cx="2169047" cy="19702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Recording Icon Images, Stock Photos &amp;amp; Vectors | Shutterstock"/>
          <p:cNvPicPr>
            <a:picLocks noChangeAspect="1" noChangeArrowheads="1"/>
          </p:cNvPicPr>
          <p:nvPr/>
        </p:nvPicPr>
        <p:blipFill rotWithShape="1">
          <a:blip r:embed="rId9">
            <a:extLst>
              <a:ext uri="{28A0092B-C50C-407E-A947-70E740481C1C}">
                <a14:useLocalDpi xmlns:a14="http://schemas.microsoft.com/office/drawing/2010/main" val="0"/>
              </a:ext>
            </a:extLst>
          </a:blip>
          <a:srcRect b="7151"/>
          <a:stretch/>
        </p:blipFill>
        <p:spPr bwMode="auto">
          <a:xfrm>
            <a:off x="3975229" y="1887787"/>
            <a:ext cx="1820907" cy="182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8607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n-lt"/>
                <a:cs typeface="Calibri" panose="020F0502020204030204" pitchFamily="34" charset="0"/>
              </a:rPr>
              <a:t>Overview of the course:</a:t>
            </a:r>
          </a:p>
        </p:txBody>
      </p:sp>
      <p:sp>
        <p:nvSpPr>
          <p:cNvPr id="3" name="Content Placeholder 2"/>
          <p:cNvSpPr>
            <a:spLocks noGrp="1"/>
          </p:cNvSpPr>
          <p:nvPr>
            <p:ph idx="1"/>
          </p:nvPr>
        </p:nvSpPr>
        <p:spPr>
          <a:xfrm>
            <a:off x="467544" y="1772816"/>
            <a:ext cx="8229600" cy="3989040"/>
          </a:xfrm>
        </p:spPr>
        <p:txBody>
          <a:bodyPr>
            <a:normAutofit lnSpcReduction="10000"/>
          </a:bodyPr>
          <a:lstStyle/>
          <a:p>
            <a:r>
              <a:rPr lang="en-GB" sz="2000" dirty="0">
                <a:cs typeface="Calibri" panose="020F0502020204030204" pitchFamily="34" charset="0"/>
              </a:rPr>
              <a:t>Session 1                  Introductions and an overview of cognitive abilities  </a:t>
            </a:r>
            <a:br>
              <a:rPr lang="en-GB" sz="2000" dirty="0">
                <a:cs typeface="Calibri" panose="020F0502020204030204" pitchFamily="34" charset="0"/>
              </a:rPr>
            </a:br>
            <a:r>
              <a:rPr lang="en-GB" sz="2000" dirty="0">
                <a:cs typeface="Calibri" panose="020F0502020204030204" pitchFamily="34" charset="0"/>
              </a:rPr>
              <a:t>                                                                      </a:t>
            </a:r>
          </a:p>
          <a:p>
            <a:r>
              <a:rPr lang="en-GB" sz="2000" dirty="0">
                <a:cs typeface="Calibri" panose="020F0502020204030204" pitchFamily="34" charset="0"/>
              </a:rPr>
              <a:t>Session 2                  Overview of memory </a:t>
            </a:r>
            <a:br>
              <a:rPr lang="en-GB" sz="2000" dirty="0">
                <a:cs typeface="Calibri" panose="020F0502020204030204" pitchFamily="34" charset="0"/>
              </a:rPr>
            </a:br>
            <a:endParaRPr lang="en-GB" sz="2000" dirty="0">
              <a:cs typeface="Calibri" panose="020F0502020204030204" pitchFamily="34" charset="0"/>
            </a:endParaRPr>
          </a:p>
          <a:p>
            <a:r>
              <a:rPr lang="en-GB" sz="2000" dirty="0">
                <a:cs typeface="Calibri" panose="020F0502020204030204" pitchFamily="34" charset="0"/>
              </a:rPr>
              <a:t>Session 3                  External memory enhancement strategies</a:t>
            </a:r>
            <a:br>
              <a:rPr lang="en-GB" sz="2000" dirty="0">
                <a:cs typeface="Calibri" panose="020F0502020204030204" pitchFamily="34" charset="0"/>
              </a:rPr>
            </a:br>
            <a:endParaRPr lang="en-GB" sz="2000" dirty="0">
              <a:cs typeface="Calibri" panose="020F0502020204030204" pitchFamily="34" charset="0"/>
            </a:endParaRPr>
          </a:p>
          <a:p>
            <a:r>
              <a:rPr lang="en-GB" sz="2000" dirty="0">
                <a:cs typeface="Calibri" panose="020F0502020204030204" pitchFamily="34" charset="0"/>
              </a:rPr>
              <a:t>Session 4                  Internal memory enhancement strategies</a:t>
            </a:r>
            <a:br>
              <a:rPr lang="en-GB" sz="2000" dirty="0">
                <a:cs typeface="Calibri" panose="020F0502020204030204" pitchFamily="34" charset="0"/>
              </a:rPr>
            </a:br>
            <a:endParaRPr lang="en-GB" sz="2000" dirty="0">
              <a:cs typeface="Calibri" panose="020F0502020204030204" pitchFamily="34" charset="0"/>
            </a:endParaRPr>
          </a:p>
          <a:p>
            <a:r>
              <a:rPr lang="en-GB" sz="2000" b="1" dirty="0">
                <a:solidFill>
                  <a:schemeClr val="accent2"/>
                </a:solidFill>
                <a:cs typeface="Calibri" panose="020F0502020204030204" pitchFamily="34" charset="0"/>
              </a:rPr>
              <a:t>Session 5                  Mood and cognitive functioning</a:t>
            </a:r>
            <a:r>
              <a:rPr lang="en-GB" sz="2000" dirty="0">
                <a:cs typeface="Calibri" panose="020F0502020204030204" pitchFamily="34" charset="0"/>
              </a:rPr>
              <a:t/>
            </a:r>
            <a:br>
              <a:rPr lang="en-GB" sz="2000" dirty="0">
                <a:cs typeface="Calibri" panose="020F0502020204030204" pitchFamily="34" charset="0"/>
              </a:rPr>
            </a:br>
            <a:endParaRPr lang="en-GB" sz="2000" dirty="0">
              <a:cs typeface="Calibri" panose="020F0502020204030204" pitchFamily="34" charset="0"/>
            </a:endParaRPr>
          </a:p>
          <a:p>
            <a:r>
              <a:rPr lang="en-GB" sz="2000" dirty="0">
                <a:cs typeface="Calibri" panose="020F0502020204030204" pitchFamily="34" charset="0"/>
              </a:rPr>
              <a:t>Session 6                  Keeping well, course reviews and goodbyes</a:t>
            </a:r>
          </a:p>
          <a:p>
            <a:pPr marL="0" indent="0">
              <a:buNone/>
            </a:pPr>
            <a:endParaRPr lang="en-GB" dirty="0"/>
          </a:p>
        </p:txBody>
      </p:sp>
    </p:spTree>
    <p:extLst>
      <p:ext uri="{BB962C8B-B14F-4D97-AF65-F5344CB8AC3E}">
        <p14:creationId xmlns:p14="http://schemas.microsoft.com/office/powerpoint/2010/main" val="298502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n-lt"/>
                <a:cs typeface="Calibri" panose="020F0502020204030204" pitchFamily="34" charset="0"/>
              </a:rPr>
              <a:t>Session Outline</a:t>
            </a:r>
          </a:p>
        </p:txBody>
      </p:sp>
      <p:sp>
        <p:nvSpPr>
          <p:cNvPr id="3" name="Content Placeholder 2"/>
          <p:cNvSpPr>
            <a:spLocks noGrp="1"/>
          </p:cNvSpPr>
          <p:nvPr>
            <p:ph idx="1"/>
          </p:nvPr>
        </p:nvSpPr>
        <p:spPr/>
        <p:txBody>
          <a:bodyPr/>
          <a:lstStyle/>
          <a:p>
            <a:pPr>
              <a:spcBef>
                <a:spcPts val="1800"/>
              </a:spcBef>
            </a:pPr>
            <a:r>
              <a:rPr lang="en-GB" dirty="0">
                <a:cs typeface="Calibri" panose="020F0502020204030204" pitchFamily="34" charset="0"/>
              </a:rPr>
              <a:t>Welcome and grounding exercise</a:t>
            </a:r>
          </a:p>
          <a:p>
            <a:pPr>
              <a:spcBef>
                <a:spcPts val="1800"/>
              </a:spcBef>
            </a:pPr>
            <a:r>
              <a:rPr lang="en-GB" dirty="0">
                <a:cs typeface="Calibri" panose="020F0502020204030204" pitchFamily="34" charset="0"/>
              </a:rPr>
              <a:t>Summary of last session</a:t>
            </a:r>
          </a:p>
          <a:p>
            <a:pPr>
              <a:spcBef>
                <a:spcPts val="1800"/>
              </a:spcBef>
            </a:pPr>
            <a:r>
              <a:rPr lang="en-GB" dirty="0">
                <a:cs typeface="Calibri" panose="020F0502020204030204" pitchFamily="34" charset="0"/>
              </a:rPr>
              <a:t>Review of out of session work</a:t>
            </a:r>
          </a:p>
          <a:p>
            <a:pPr>
              <a:spcBef>
                <a:spcPts val="1800"/>
              </a:spcBef>
            </a:pPr>
            <a:r>
              <a:rPr lang="en-GB" dirty="0">
                <a:cs typeface="Calibri" panose="020F0502020204030204" pitchFamily="34" charset="0"/>
              </a:rPr>
              <a:t>What do we mean by mood?</a:t>
            </a:r>
          </a:p>
          <a:p>
            <a:pPr>
              <a:spcBef>
                <a:spcPts val="1800"/>
              </a:spcBef>
            </a:pPr>
            <a:r>
              <a:rPr lang="en-GB" dirty="0">
                <a:cs typeface="Calibri" panose="020F0502020204030204" pitchFamily="34" charset="0"/>
              </a:rPr>
              <a:t>How does mood impact memory?</a:t>
            </a:r>
          </a:p>
          <a:p>
            <a:pPr>
              <a:spcBef>
                <a:spcPts val="1800"/>
              </a:spcBef>
            </a:pPr>
            <a:r>
              <a:rPr lang="en-GB" dirty="0">
                <a:cs typeface="Calibri" panose="020F0502020204030204" pitchFamily="34" charset="0"/>
              </a:rPr>
              <a:t>Ways to improve wellbeing/mood</a:t>
            </a:r>
          </a:p>
          <a:p>
            <a:pPr>
              <a:spcBef>
                <a:spcPts val="1800"/>
              </a:spcBef>
            </a:pPr>
            <a:r>
              <a:rPr lang="en-GB" dirty="0">
                <a:cs typeface="Calibri" panose="020F0502020204030204" pitchFamily="34" charset="0"/>
              </a:rPr>
              <a:t>Out of session work</a:t>
            </a:r>
          </a:p>
          <a:p>
            <a:pPr>
              <a:spcBef>
                <a:spcPts val="1800"/>
              </a:spcBef>
            </a:pPr>
            <a:r>
              <a:rPr lang="en-GB" dirty="0">
                <a:cs typeface="Calibri" panose="020F0502020204030204" pitchFamily="34" charset="0"/>
              </a:rPr>
              <a:t>Summary</a:t>
            </a:r>
          </a:p>
        </p:txBody>
      </p:sp>
      <p:pic>
        <p:nvPicPr>
          <p:cNvPr id="4" name="Picture 4" descr="Related image">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82" t="9712" r="14179" b="6198"/>
          <a:stretch/>
        </p:blipFill>
        <p:spPr bwMode="auto">
          <a:xfrm>
            <a:off x="6228184" y="3429000"/>
            <a:ext cx="2132933"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28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n-lt"/>
                <a:cs typeface="Calibri" panose="020F0502020204030204" pitchFamily="34" charset="0"/>
              </a:rPr>
              <a:t>Mindfulness</a:t>
            </a:r>
          </a:p>
        </p:txBody>
      </p:sp>
      <p:pic>
        <p:nvPicPr>
          <p:cNvPr id="1026" name="Picture 2" descr="Image result for mindful mind full">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68"/>
          <a:stretch/>
        </p:blipFill>
        <p:spPr bwMode="auto">
          <a:xfrm>
            <a:off x="584590" y="1340768"/>
            <a:ext cx="7924800" cy="489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062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n-lt"/>
                <a:cs typeface="Calibri" panose="020F0502020204030204" pitchFamily="34" charset="0"/>
              </a:rPr>
              <a:t>Last Session: Summary</a:t>
            </a:r>
          </a:p>
        </p:txBody>
      </p:sp>
      <p:sp>
        <p:nvSpPr>
          <p:cNvPr id="3" name="Content Placeholder 2"/>
          <p:cNvSpPr>
            <a:spLocks noGrp="1"/>
          </p:cNvSpPr>
          <p:nvPr>
            <p:ph idx="1"/>
          </p:nvPr>
        </p:nvSpPr>
        <p:spPr/>
        <p:txBody>
          <a:bodyPr>
            <a:normAutofit/>
          </a:bodyPr>
          <a:lstStyle/>
          <a:p>
            <a:r>
              <a:rPr lang="en-GB" sz="3200" dirty="0">
                <a:cs typeface="Calibri" panose="020F0502020204030204" pitchFamily="34" charset="0"/>
              </a:rPr>
              <a:t>Overview of internal memory strategies</a:t>
            </a:r>
          </a:p>
          <a:p>
            <a:r>
              <a:rPr lang="en-GB" sz="3200" dirty="0">
                <a:cs typeface="Calibri" panose="020F0502020204030204" pitchFamily="34" charset="0"/>
              </a:rPr>
              <a:t>Practice of internal memory strategy</a:t>
            </a:r>
          </a:p>
          <a:p>
            <a:r>
              <a:rPr lang="en-GB" sz="3200" dirty="0">
                <a:cs typeface="Calibri" panose="020F0502020204030204" pitchFamily="34" charset="0"/>
              </a:rPr>
              <a:t>Weekly goal</a:t>
            </a:r>
          </a:p>
        </p:txBody>
      </p:sp>
    </p:spTree>
    <p:extLst>
      <p:ext uri="{BB962C8B-B14F-4D97-AF65-F5344CB8AC3E}">
        <p14:creationId xmlns:p14="http://schemas.microsoft.com/office/powerpoint/2010/main" val="178896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n-lt"/>
                <a:cs typeface="Calibri" panose="020F0502020204030204" pitchFamily="34" charset="0"/>
              </a:rPr>
              <a:t>Reviewing Weekly Goals</a:t>
            </a:r>
          </a:p>
        </p:txBody>
      </p:sp>
      <p:sp>
        <p:nvSpPr>
          <p:cNvPr id="3" name="Content Placeholder 2"/>
          <p:cNvSpPr>
            <a:spLocks noGrp="1"/>
          </p:cNvSpPr>
          <p:nvPr>
            <p:ph idx="1"/>
          </p:nvPr>
        </p:nvSpPr>
        <p:spPr/>
        <p:txBody>
          <a:bodyPr/>
          <a:lstStyle/>
          <a:p>
            <a:pPr marL="0" indent="0">
              <a:buNone/>
            </a:pPr>
            <a:r>
              <a:rPr lang="en-GB" sz="3200" dirty="0">
                <a:cs typeface="Calibri" panose="020F0502020204030204" pitchFamily="34" charset="0"/>
              </a:rPr>
              <a:t>Trying out a new memory strategy for the week:</a:t>
            </a:r>
          </a:p>
          <a:p>
            <a:pPr marL="0" indent="0">
              <a:buNone/>
            </a:pPr>
            <a:endParaRPr lang="en-GB" sz="3200" dirty="0">
              <a:cs typeface="Calibri" panose="020F0502020204030204" pitchFamily="34" charset="0"/>
            </a:endParaRPr>
          </a:p>
          <a:p>
            <a:r>
              <a:rPr lang="en-GB" sz="3200" dirty="0">
                <a:cs typeface="Calibri" panose="020F0502020204030204" pitchFamily="34" charset="0"/>
              </a:rPr>
              <a:t>Were you able to do it?</a:t>
            </a:r>
          </a:p>
          <a:p>
            <a:r>
              <a:rPr lang="en-GB" sz="3200" dirty="0">
                <a:cs typeface="Calibri" panose="020F0502020204030204" pitchFamily="34" charset="0"/>
              </a:rPr>
              <a:t>Was it difficult to do?</a:t>
            </a:r>
          </a:p>
          <a:p>
            <a:r>
              <a:rPr lang="en-GB" sz="3200" dirty="0">
                <a:cs typeface="Calibri" panose="020F0502020204030204" pitchFamily="34" charset="0"/>
              </a:rPr>
              <a:t>Was it helpful/unhelpful?</a:t>
            </a:r>
          </a:p>
          <a:p>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04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0D35-8366-4A58-B580-CF24CCCED57E}"/>
              </a:ext>
            </a:extLst>
          </p:cNvPr>
          <p:cNvSpPr>
            <a:spLocks noGrp="1"/>
          </p:cNvSpPr>
          <p:nvPr>
            <p:ph type="title"/>
          </p:nvPr>
        </p:nvSpPr>
        <p:spPr/>
        <p:txBody>
          <a:bodyPr/>
          <a:lstStyle/>
          <a:p>
            <a:r>
              <a:rPr lang="en-GB" dirty="0"/>
              <a:t>What do we mean by mood?</a:t>
            </a:r>
          </a:p>
        </p:txBody>
      </p:sp>
      <p:sp>
        <p:nvSpPr>
          <p:cNvPr id="3" name="Content Placeholder 2">
            <a:extLst>
              <a:ext uri="{FF2B5EF4-FFF2-40B4-BE49-F238E27FC236}">
                <a16:creationId xmlns:a16="http://schemas.microsoft.com/office/drawing/2014/main" id="{EB8ED347-6E4E-499E-B910-1B28E5A71428}"/>
              </a:ext>
            </a:extLst>
          </p:cNvPr>
          <p:cNvSpPr>
            <a:spLocks noGrp="1"/>
          </p:cNvSpPr>
          <p:nvPr>
            <p:ph idx="1"/>
          </p:nvPr>
        </p:nvSpPr>
        <p:spPr>
          <a:xfrm>
            <a:off x="491718" y="2349841"/>
            <a:ext cx="4906888" cy="3912096"/>
          </a:xfrm>
        </p:spPr>
        <p:txBody>
          <a:bodyPr>
            <a:normAutofit lnSpcReduction="10000"/>
          </a:bodyPr>
          <a:lstStyle/>
          <a:p>
            <a:pPr marL="0" indent="0">
              <a:buNone/>
            </a:pPr>
            <a:endParaRPr lang="en-GB" dirty="0"/>
          </a:p>
          <a:p>
            <a:pPr marL="0" indent="0">
              <a:buNone/>
            </a:pPr>
            <a:r>
              <a:rPr lang="en-GB" dirty="0"/>
              <a:t>Anxiety/worry:</a:t>
            </a:r>
          </a:p>
          <a:p>
            <a:r>
              <a:rPr lang="en-GB" dirty="0"/>
              <a:t>Worrying thoughts about the past or future (e.g. something bad will happen)</a:t>
            </a:r>
          </a:p>
          <a:p>
            <a:r>
              <a:rPr lang="en-GB" dirty="0"/>
              <a:t>Restless</a:t>
            </a:r>
          </a:p>
          <a:p>
            <a:r>
              <a:rPr lang="en-GB" dirty="0"/>
              <a:t>Irritable </a:t>
            </a:r>
          </a:p>
          <a:p>
            <a:r>
              <a:rPr lang="en-GB" dirty="0"/>
              <a:t>Physiological changes – heart/breathing rate increases, sweaty </a:t>
            </a:r>
            <a:r>
              <a:rPr lang="en-GB" dirty="0" smtClean="0"/>
              <a:t>palms.</a:t>
            </a:r>
            <a:endParaRPr lang="en-GB" dirty="0"/>
          </a:p>
        </p:txBody>
      </p:sp>
      <p:sp>
        <p:nvSpPr>
          <p:cNvPr id="4" name="TextBox 3">
            <a:extLst>
              <a:ext uri="{FF2B5EF4-FFF2-40B4-BE49-F238E27FC236}">
                <a16:creationId xmlns:a16="http://schemas.microsoft.com/office/drawing/2014/main" id="{E6E64536-F3D9-47F5-A270-E98F880AF4DA}"/>
              </a:ext>
            </a:extLst>
          </p:cNvPr>
          <p:cNvSpPr txBox="1"/>
          <p:nvPr/>
        </p:nvSpPr>
        <p:spPr>
          <a:xfrm>
            <a:off x="659908" y="1628800"/>
            <a:ext cx="8160564" cy="830997"/>
          </a:xfrm>
          <a:prstGeom prst="rect">
            <a:avLst/>
          </a:prstGeom>
          <a:noFill/>
          <a:ln>
            <a:solidFill>
              <a:schemeClr val="accent1"/>
            </a:solidFill>
          </a:ln>
        </p:spPr>
        <p:txBody>
          <a:bodyPr wrap="square" rtlCol="0">
            <a:spAutoFit/>
          </a:bodyPr>
          <a:lstStyle/>
          <a:p>
            <a:r>
              <a:rPr lang="en-GB" sz="2400" dirty="0"/>
              <a:t>Positive or negative emotional states/feelings. But when we talk about ‘mood’ we usually mean the negative states.</a:t>
            </a:r>
          </a:p>
        </p:txBody>
      </p:sp>
      <p:pic>
        <p:nvPicPr>
          <p:cNvPr id="3076" name="Picture 4" descr="Image result for fight or flight">
            <a:extLst>
              <a:ext uri="{FF2B5EF4-FFF2-40B4-BE49-F238E27FC236}">
                <a16:creationId xmlns:a16="http://schemas.microsoft.com/office/drawing/2014/main" id="{A260B4F0-9802-4F53-9A38-34A626A60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996172"/>
            <a:ext cx="3528392" cy="2939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2525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C8C04E33C143E4F9231599A7FE325CA" ma:contentTypeVersion="12" ma:contentTypeDescription="Create a new document." ma:contentTypeScope="" ma:versionID="8b747e382d26546f9ec3b936a7f74dd0">
  <xsd:schema xmlns:xsd="http://www.w3.org/2001/XMLSchema" xmlns:xs="http://www.w3.org/2001/XMLSchema" xmlns:p="http://schemas.microsoft.com/office/2006/metadata/properties" xmlns:ns3="c4eedec5-10e9-40b5-815d-7640916d26be" xmlns:ns4="00972fa4-dd1f-42e2-a373-1b3e62b404cc" targetNamespace="http://schemas.microsoft.com/office/2006/metadata/properties" ma:root="true" ma:fieldsID="3a6d0c4c1141716b94597041835638d9" ns3:_="" ns4:_="">
    <xsd:import namespace="c4eedec5-10e9-40b5-815d-7640916d26be"/>
    <xsd:import namespace="00972fa4-dd1f-42e2-a373-1b3e62b404c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eedec5-10e9-40b5-815d-7640916d26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0972fa4-dd1f-42e2-a373-1b3e62b404c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0D31BD-BE51-400B-98FE-E9B09EA5F0B0}">
  <ds:schemaRefs>
    <ds:schemaRef ds:uri="http://schemas.microsoft.com/sharepoint/v3/contenttype/forms"/>
  </ds:schemaRefs>
</ds:datastoreItem>
</file>

<file path=customXml/itemProps2.xml><?xml version="1.0" encoding="utf-8"?>
<ds:datastoreItem xmlns:ds="http://schemas.openxmlformats.org/officeDocument/2006/customXml" ds:itemID="{A2DFC013-D046-42E4-B83A-ECE9C4099D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eedec5-10e9-40b5-815d-7640916d26be"/>
    <ds:schemaRef ds:uri="00972fa4-dd1f-42e2-a373-1b3e62b404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4FB894-9457-416E-83AA-8B9C8AF330C1}">
  <ds:schemaRefs>
    <ds:schemaRef ds:uri="http://schemas.microsoft.com/office/2006/documentManagement/types"/>
    <ds:schemaRef ds:uri="http://purl.org/dc/terms/"/>
    <ds:schemaRef ds:uri="http://purl.org/dc/dcmitype/"/>
    <ds:schemaRef ds:uri="http://schemas.microsoft.com/office/2006/metadata/properties"/>
    <ds:schemaRef ds:uri="c4eedec5-10e9-40b5-815d-7640916d26be"/>
    <ds:schemaRef ds:uri="00972fa4-dd1f-42e2-a373-1b3e62b404cc"/>
    <ds:schemaRef ds:uri="http://schemas.openxmlformats.org/package/2006/metadata/core-properties"/>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Clarity</Template>
  <TotalTime>467</TotalTime>
  <Words>1846</Words>
  <Application>Microsoft Office PowerPoint</Application>
  <PresentationFormat>On-screen Show (4:3)</PresentationFormat>
  <Paragraphs>218</Paragraphs>
  <Slides>29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Clarity</vt:lpstr>
      <vt:lpstr>Memory Skills Group</vt:lpstr>
      <vt:lpstr>Welcome!</vt:lpstr>
      <vt:lpstr>Housekeeping:</vt:lpstr>
      <vt:lpstr>Overview of the course:</vt:lpstr>
      <vt:lpstr>Session Outline</vt:lpstr>
      <vt:lpstr>Mindfulness</vt:lpstr>
      <vt:lpstr>Last Session: Summary</vt:lpstr>
      <vt:lpstr>Reviewing Weekly Goals</vt:lpstr>
      <vt:lpstr>What do we mean by mood?</vt:lpstr>
      <vt:lpstr>What do we mean by mood? (contd.)</vt:lpstr>
      <vt:lpstr>How Mood Impacts Memory – Negative Thinking </vt:lpstr>
      <vt:lpstr>How Mood Impacts Memory (contd.)</vt:lpstr>
      <vt:lpstr>PowerPoint Presentation</vt:lpstr>
      <vt:lpstr>Thought Cycles</vt:lpstr>
      <vt:lpstr>Example:</vt:lpstr>
      <vt:lpstr>Managing negative thoughts</vt:lpstr>
      <vt:lpstr>PowerPoint Presentation</vt:lpstr>
      <vt:lpstr>General Wellbeing Tips </vt:lpstr>
      <vt:lpstr>Mindfulness: distancing ourselves from out thoughts</vt:lpstr>
      <vt:lpstr>Where to start with mindfulness </vt:lpstr>
      <vt:lpstr>How a Balanced Diet Might Help</vt:lpstr>
      <vt:lpstr>Foods for Better Brain Health &amp; Memory</vt:lpstr>
      <vt:lpstr>Regular Exercise </vt:lpstr>
      <vt:lpstr>Why is Sleep Important For Memory?</vt:lpstr>
      <vt:lpstr>Sleep Hygiene </vt:lpstr>
      <vt:lpstr>Alcohol Consumption </vt:lpstr>
      <vt:lpstr>Smoking and Caffeine </vt:lpstr>
      <vt:lpstr>Session summary</vt:lpstr>
      <vt:lpstr>Thank you for attending</vt:lpstr>
    </vt:vector>
  </TitlesOfParts>
  <Company>North Staffs IT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Skills Group</dc:title>
  <dc:creator>Steiner Anja (RLY) NSCHT</dc:creator>
  <cp:lastModifiedBy>Grace Sunerton (RLY) NSCHT</cp:lastModifiedBy>
  <cp:revision>18</cp:revision>
  <dcterms:created xsi:type="dcterms:W3CDTF">2020-02-07T11:56:00Z</dcterms:created>
  <dcterms:modified xsi:type="dcterms:W3CDTF">2022-07-18T08:27:55Z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0x010100BC8C04E33C143E4F9231599A7FE325CA</vt:lpwstr>
  </property>
</Properties>
</file>